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5.xml" ContentType="application/vnd.openxmlformats-officedocument.theme+xml"/>
  <Override PartName="/ppt/theme/theme76.xml" ContentType="application/vnd.openxmlformats-officedocument.theme+xml"/>
  <Override PartName="/ppt/slideMasters/slideMaster33.xml" ContentType="application/vnd.openxmlformats-officedocument.presentationml.slideMaster+xml"/>
  <Override PartName="/ppt/tableStyles.xml" ContentType="application/vnd.openxmlformats-officedocument.presentationml.tableStyles+xml"/>
  <Override PartName="/ppt/theme/theme54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43.xml" ContentType="application/vnd.openxmlformats-officedocument.theme+xml"/>
  <Override PartName="/ppt/slides/slide99.xml" ContentType="application/vnd.openxmlformats-officedocument.presentationml.slide+xml"/>
  <Override PartName="/ppt/theme/theme21.xml" ContentType="application/vnd.openxmlformats-officedocument.theme+xml"/>
  <Override PartName="/ppt/theme/theme32.xml" ContentType="application/vnd.openxmlformats-officedocument.them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9.xml" ContentType="application/vnd.openxmlformats-officedocument.them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heme/theme37.xml" ContentType="application/vnd.openxmlformats-officedocument.theme+xml"/>
  <Override PartName="/ppt/theme/theme48.xml" ContentType="application/vnd.openxmlformats-officedocument.theme+xml"/>
  <Override PartName="/docProps/app.xml" ContentType="application/vnd.openxmlformats-officedocument.extended-properties+xml"/>
  <Override PartName="/ppt/slideMasters/slideMaster52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theme/theme73.xml" ContentType="application/vnd.openxmlformats-officedocument.theme+xml"/>
  <Override PartName="/ppt/slideMasters/slideMaster3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62.xml" ContentType="application/vnd.openxmlformats-officedocument.theme+xml"/>
  <Override PartName="/ppt/theme/theme40.xml" ContentType="application/vnd.openxmlformats-officedocument.theme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Masters/slideMaster5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7.xml" ContentType="application/vnd.openxmlformats-officedocument.theme+xml"/>
  <Override PartName="/ppt/slideMasters/slideMaster35.xml" ContentType="application/vnd.openxmlformats-officedocument.presentationml.slideMaster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theme/theme56.xml" ContentType="application/vnd.openxmlformats-officedocument.theme+xml"/>
  <Override PartName="/ppt/slideMasters/slideMaster24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heme/theme45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60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slides/slide79.xml" ContentType="application/vnd.openxmlformats-officedocument.presentationml.slide+xml"/>
  <Override PartName="/ppt/theme/theme12.xml" ContentType="application/vnd.openxmlformats-officedocument.theme+xml"/>
  <Override PartName="/ppt/theme/theme70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theme/theme39.xml" ContentType="application/vnd.openxmlformats-officedocument.theme+xml"/>
  <Override PartName="/ppt/slideLayouts/slideLayout81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6.xml" ContentType="application/vnd.openxmlformats-officedocument.theme+xml"/>
  <Override PartName="/ppt/theme/theme57.xml" ContentType="application/vnd.openxmlformats-officedocument.theme+xml"/>
  <Override PartName="/ppt/slideLayouts/slideLayout70.xml" ContentType="application/vnd.openxmlformats-officedocument.presentationml.slideLayout+xml"/>
  <Override PartName="/ppt/theme/theme75.xml" ContentType="application/vnd.openxmlformats-officedocument.theme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theme/theme35.xml" ContentType="application/vnd.openxmlformats-officedocument.theme+xml"/>
  <Override PartName="/ppt/theme/theme64.xml" ContentType="application/vnd.openxmlformats-officedocument.theme+xml"/>
  <Override PartName="/ppt/slideMasters/slideMaster21.xml" ContentType="application/vnd.openxmlformats-officedocument.presentationml.slideMaster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theme/theme42.xml" ContentType="application/vnd.openxmlformats-officedocument.theme+xml"/>
  <Override PartName="/ppt/theme/theme53.xml" ContentType="application/vnd.openxmlformats-officedocument.theme+xml"/>
  <Override PartName="/ppt/theme/theme71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  <Override PartName="/ppt/theme/theme60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theme/theme2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9.xml" ContentType="application/vnd.openxmlformats-officedocument.theme+xml"/>
  <Override PartName="/ppt/slideMasters/slideMaster37.xml" ContentType="application/vnd.openxmlformats-officedocument.presentationml.slideMaster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heme/theme58.xml" ContentType="application/vnd.openxmlformats-officedocument.theme+xml"/>
  <Override PartName="/ppt/slideMasters/slideMaster26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heme/theme47.xml" ContentType="application/vnd.openxmlformats-officedocument.theme+xml"/>
  <Override PartName="/ppt/slideMasters/slideMaster15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6.xml" ContentType="application/vnd.openxmlformats-officedocument.theme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61.xml" ContentType="application/vnd.openxmlformats-officedocument.theme+xml"/>
  <Override PartName="/ppt/theme/theme72.xml" ContentType="application/vnd.openxmlformats-officedocument.theme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67.xml" ContentType="application/vnd.openxmlformats-officedocument.presentationml.slideMaster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61.xml" ContentType="application/vnd.openxmlformats-officedocument.presentationml.slideLayout+xml"/>
  <Override PartName="/ppt/theme/theme66.xml" ContentType="application/vnd.openxmlformats-officedocument.theme+xml"/>
  <Override PartName="/ppt/slideMasters/slideMaster23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44.xml" ContentType="application/vnd.openxmlformats-officedocument.theme+xml"/>
  <Override PartName="/ppt/theme/theme55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33.xml" ContentType="application/vnd.openxmlformats-officedocument.theme+xml"/>
  <Override PartName="/ppt/slides/slide89.xml" ContentType="application/vnd.openxmlformats-officedocument.presentationml.slide+xml"/>
  <Override PartName="/ppt/theme/theme22.xml" ContentType="application/vnd.openxmlformats-officedocument.them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theme/theme49.xml" ContentType="application/vnd.openxmlformats-officedocument.them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8.xml" ContentType="application/vnd.openxmlformats-officedocument.theme+xml"/>
  <Override PartName="/ppt/slideLayouts/slideLayout80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theme/theme63.xml" ContentType="application/vnd.openxmlformats-officedocument.theme+xml"/>
  <Override PartName="/ppt/theme/theme74.xml" ContentType="application/vnd.openxmlformats-officedocument.theme+xml"/>
  <Override PartName="/ppt/slideMasters/slideMaster31.xml" ContentType="application/vnd.openxmlformats-officedocument.presentationml.slideMaster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41.xml" ContentType="application/vnd.openxmlformats-officedocument.theme+xml"/>
  <Override PartName="/ppt/slides/slide97.xml" ContentType="application/vnd.openxmlformats-officedocument.presentationml.slide+xml"/>
  <Override PartName="/ppt/theme/theme30.xml" ContentType="application/vnd.openxmlformats-officedocument.theme+xml"/>
  <Override PartName="/ppt/slideMasters/slideMaster69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Masters/slideMaster58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77" r:id="rId4"/>
    <p:sldMasterId id="2147483679" r:id="rId5"/>
    <p:sldMasterId id="2147483681" r:id="rId6"/>
    <p:sldMasterId id="2147483683" r:id="rId7"/>
    <p:sldMasterId id="2147483685" r:id="rId8"/>
    <p:sldMasterId id="2147483687" r:id="rId9"/>
    <p:sldMasterId id="2147483689" r:id="rId10"/>
    <p:sldMasterId id="2147483691" r:id="rId11"/>
    <p:sldMasterId id="2147483693" r:id="rId12"/>
    <p:sldMasterId id="2147483695" r:id="rId13"/>
    <p:sldMasterId id="2147483697" r:id="rId14"/>
    <p:sldMasterId id="2147483699" r:id="rId15"/>
    <p:sldMasterId id="2147483701" r:id="rId16"/>
    <p:sldMasterId id="2147483703" r:id="rId17"/>
    <p:sldMasterId id="2147483705" r:id="rId18"/>
    <p:sldMasterId id="2147483707" r:id="rId19"/>
    <p:sldMasterId id="2147483709" r:id="rId20"/>
    <p:sldMasterId id="2147483711" r:id="rId21"/>
    <p:sldMasterId id="2147483713" r:id="rId22"/>
    <p:sldMasterId id="2147483715" r:id="rId23"/>
    <p:sldMasterId id="2147483717" r:id="rId24"/>
    <p:sldMasterId id="2147483719" r:id="rId25"/>
    <p:sldMasterId id="2147483721" r:id="rId26"/>
    <p:sldMasterId id="2147483723" r:id="rId27"/>
    <p:sldMasterId id="2147483725" r:id="rId28"/>
    <p:sldMasterId id="2147483727" r:id="rId29"/>
    <p:sldMasterId id="2147483729" r:id="rId30"/>
    <p:sldMasterId id="2147483731" r:id="rId31"/>
    <p:sldMasterId id="2147483733" r:id="rId32"/>
    <p:sldMasterId id="2147483735" r:id="rId33"/>
    <p:sldMasterId id="2147483737" r:id="rId34"/>
    <p:sldMasterId id="2147483739" r:id="rId35"/>
    <p:sldMasterId id="2147483741" r:id="rId36"/>
    <p:sldMasterId id="2147483743" r:id="rId37"/>
    <p:sldMasterId id="2147483745" r:id="rId38"/>
    <p:sldMasterId id="2147483747" r:id="rId39"/>
    <p:sldMasterId id="2147483749" r:id="rId40"/>
    <p:sldMasterId id="2147483751" r:id="rId41"/>
    <p:sldMasterId id="2147483753" r:id="rId42"/>
    <p:sldMasterId id="2147483755" r:id="rId43"/>
    <p:sldMasterId id="2147483757" r:id="rId44"/>
    <p:sldMasterId id="2147483759" r:id="rId45"/>
    <p:sldMasterId id="2147483761" r:id="rId46"/>
    <p:sldMasterId id="2147483763" r:id="rId47"/>
    <p:sldMasterId id="2147483765" r:id="rId48"/>
    <p:sldMasterId id="2147483767" r:id="rId49"/>
    <p:sldMasterId id="2147483769" r:id="rId50"/>
    <p:sldMasterId id="2147483771" r:id="rId51"/>
    <p:sldMasterId id="2147483773" r:id="rId52"/>
    <p:sldMasterId id="2147483775" r:id="rId53"/>
    <p:sldMasterId id="2147483777" r:id="rId54"/>
    <p:sldMasterId id="2147483779" r:id="rId55"/>
    <p:sldMasterId id="2147483781" r:id="rId56"/>
    <p:sldMasterId id="2147483783" r:id="rId57"/>
    <p:sldMasterId id="2147483785" r:id="rId58"/>
    <p:sldMasterId id="2147483787" r:id="rId59"/>
    <p:sldMasterId id="2147483789" r:id="rId60"/>
    <p:sldMasterId id="2147483791" r:id="rId61"/>
    <p:sldMasterId id="2147483793" r:id="rId62"/>
    <p:sldMasterId id="2147483795" r:id="rId63"/>
    <p:sldMasterId id="2147483797" r:id="rId64"/>
    <p:sldMasterId id="2147483799" r:id="rId65"/>
    <p:sldMasterId id="2147483801" r:id="rId66"/>
    <p:sldMasterId id="2147483803" r:id="rId67"/>
    <p:sldMasterId id="2147483805" r:id="rId68"/>
    <p:sldMasterId id="2147483807" r:id="rId69"/>
    <p:sldMasterId id="2147483809" r:id="rId70"/>
    <p:sldMasterId id="2147483811" r:id="rId71"/>
    <p:sldMasterId id="2147483813" r:id="rId72"/>
    <p:sldMasterId id="2147483815" r:id="rId73"/>
    <p:sldMasterId id="2147483817" r:id="rId74"/>
  </p:sldMasterIdLst>
  <p:notesMasterIdLst>
    <p:notesMasterId r:id="rId174"/>
  </p:notesMasterIdLst>
  <p:handoutMasterIdLst>
    <p:handoutMasterId r:id="rId175"/>
  </p:handoutMasterIdLst>
  <p:sldIdLst>
    <p:sldId id="256" r:id="rId75"/>
    <p:sldId id="257" r:id="rId76"/>
    <p:sldId id="262" r:id="rId77"/>
    <p:sldId id="261" r:id="rId78"/>
    <p:sldId id="260" r:id="rId79"/>
    <p:sldId id="259" r:id="rId80"/>
    <p:sldId id="258" r:id="rId81"/>
    <p:sldId id="263" r:id="rId82"/>
    <p:sldId id="264" r:id="rId83"/>
    <p:sldId id="265" r:id="rId84"/>
    <p:sldId id="266" r:id="rId85"/>
    <p:sldId id="267" r:id="rId86"/>
    <p:sldId id="268" r:id="rId87"/>
    <p:sldId id="269" r:id="rId88"/>
    <p:sldId id="270" r:id="rId89"/>
    <p:sldId id="278" r:id="rId90"/>
    <p:sldId id="271" r:id="rId91"/>
    <p:sldId id="272" r:id="rId92"/>
    <p:sldId id="280" r:id="rId93"/>
    <p:sldId id="273" r:id="rId94"/>
    <p:sldId id="274" r:id="rId95"/>
    <p:sldId id="279" r:id="rId96"/>
    <p:sldId id="275" r:id="rId97"/>
    <p:sldId id="277" r:id="rId98"/>
    <p:sldId id="276" r:id="rId99"/>
    <p:sldId id="281" r:id="rId100"/>
    <p:sldId id="282" r:id="rId101"/>
    <p:sldId id="283" r:id="rId102"/>
    <p:sldId id="284" r:id="rId103"/>
    <p:sldId id="285" r:id="rId104"/>
    <p:sldId id="286" r:id="rId105"/>
    <p:sldId id="287" r:id="rId106"/>
    <p:sldId id="288" r:id="rId107"/>
    <p:sldId id="289" r:id="rId108"/>
    <p:sldId id="290" r:id="rId109"/>
    <p:sldId id="291" r:id="rId110"/>
    <p:sldId id="292" r:id="rId111"/>
    <p:sldId id="293" r:id="rId112"/>
    <p:sldId id="294" r:id="rId113"/>
    <p:sldId id="295" r:id="rId114"/>
    <p:sldId id="296" r:id="rId115"/>
    <p:sldId id="297" r:id="rId116"/>
    <p:sldId id="298" r:id="rId117"/>
    <p:sldId id="299" r:id="rId118"/>
    <p:sldId id="300" r:id="rId119"/>
    <p:sldId id="301" r:id="rId120"/>
    <p:sldId id="302" r:id="rId121"/>
    <p:sldId id="303" r:id="rId122"/>
    <p:sldId id="304" r:id="rId123"/>
    <p:sldId id="305" r:id="rId124"/>
    <p:sldId id="306" r:id="rId125"/>
    <p:sldId id="307" r:id="rId126"/>
    <p:sldId id="308" r:id="rId127"/>
    <p:sldId id="309" r:id="rId128"/>
    <p:sldId id="310" r:id="rId129"/>
    <p:sldId id="311" r:id="rId130"/>
    <p:sldId id="312" r:id="rId131"/>
    <p:sldId id="313" r:id="rId132"/>
    <p:sldId id="314" r:id="rId133"/>
    <p:sldId id="315" r:id="rId134"/>
    <p:sldId id="316" r:id="rId135"/>
    <p:sldId id="317" r:id="rId136"/>
    <p:sldId id="318" r:id="rId137"/>
    <p:sldId id="319" r:id="rId138"/>
    <p:sldId id="320" r:id="rId139"/>
    <p:sldId id="321" r:id="rId140"/>
    <p:sldId id="322" r:id="rId141"/>
    <p:sldId id="323" r:id="rId142"/>
    <p:sldId id="324" r:id="rId143"/>
    <p:sldId id="325" r:id="rId144"/>
    <p:sldId id="326" r:id="rId145"/>
    <p:sldId id="327" r:id="rId146"/>
    <p:sldId id="328" r:id="rId147"/>
    <p:sldId id="329" r:id="rId148"/>
    <p:sldId id="330" r:id="rId149"/>
    <p:sldId id="331" r:id="rId150"/>
    <p:sldId id="332" r:id="rId151"/>
    <p:sldId id="333" r:id="rId152"/>
    <p:sldId id="334" r:id="rId153"/>
    <p:sldId id="335" r:id="rId154"/>
    <p:sldId id="336" r:id="rId155"/>
    <p:sldId id="337" r:id="rId156"/>
    <p:sldId id="338" r:id="rId157"/>
    <p:sldId id="339" r:id="rId158"/>
    <p:sldId id="340" r:id="rId159"/>
    <p:sldId id="341" r:id="rId160"/>
    <p:sldId id="342" r:id="rId161"/>
    <p:sldId id="343" r:id="rId162"/>
    <p:sldId id="344" r:id="rId163"/>
    <p:sldId id="345" r:id="rId164"/>
    <p:sldId id="346" r:id="rId165"/>
    <p:sldId id="347" r:id="rId166"/>
    <p:sldId id="348" r:id="rId167"/>
    <p:sldId id="349" r:id="rId168"/>
    <p:sldId id="350" r:id="rId169"/>
    <p:sldId id="351" r:id="rId170"/>
    <p:sldId id="352" r:id="rId171"/>
    <p:sldId id="353" r:id="rId172"/>
    <p:sldId id="354" r:id="rId17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826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43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10.xml"/><Relationship Id="rId89" Type="http://schemas.openxmlformats.org/officeDocument/2006/relationships/slide" Target="slides/slide15.xml"/><Relationship Id="rId112" Type="http://schemas.openxmlformats.org/officeDocument/2006/relationships/slide" Target="slides/slide38.xml"/><Relationship Id="rId133" Type="http://schemas.openxmlformats.org/officeDocument/2006/relationships/slide" Target="slides/slide59.xml"/><Relationship Id="rId138" Type="http://schemas.openxmlformats.org/officeDocument/2006/relationships/slide" Target="slides/slide64.xml"/><Relationship Id="rId154" Type="http://schemas.openxmlformats.org/officeDocument/2006/relationships/slide" Target="slides/slide80.xml"/><Relationship Id="rId159" Type="http://schemas.openxmlformats.org/officeDocument/2006/relationships/slide" Target="slides/slide85.xml"/><Relationship Id="rId175" Type="http://schemas.openxmlformats.org/officeDocument/2006/relationships/handoutMaster" Target="handoutMasters/handoutMaster1.xml"/><Relationship Id="rId170" Type="http://schemas.openxmlformats.org/officeDocument/2006/relationships/slide" Target="slides/slide96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33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" Target="slides/slide5.xml"/><Relationship Id="rId102" Type="http://schemas.openxmlformats.org/officeDocument/2006/relationships/slide" Target="slides/slide28.xml"/><Relationship Id="rId123" Type="http://schemas.openxmlformats.org/officeDocument/2006/relationships/slide" Target="slides/slide49.xml"/><Relationship Id="rId128" Type="http://schemas.openxmlformats.org/officeDocument/2006/relationships/slide" Target="slides/slide54.xml"/><Relationship Id="rId144" Type="http://schemas.openxmlformats.org/officeDocument/2006/relationships/slide" Target="slides/slide70.xml"/><Relationship Id="rId149" Type="http://schemas.openxmlformats.org/officeDocument/2006/relationships/slide" Target="slides/slide7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6.xml"/><Relationship Id="rId95" Type="http://schemas.openxmlformats.org/officeDocument/2006/relationships/slide" Target="slides/slide21.xml"/><Relationship Id="rId160" Type="http://schemas.openxmlformats.org/officeDocument/2006/relationships/slide" Target="slides/slide86.xml"/><Relationship Id="rId165" Type="http://schemas.openxmlformats.org/officeDocument/2006/relationships/slide" Target="slides/slide9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39.xml"/><Relationship Id="rId118" Type="http://schemas.openxmlformats.org/officeDocument/2006/relationships/slide" Target="slides/slide44.xml"/><Relationship Id="rId134" Type="http://schemas.openxmlformats.org/officeDocument/2006/relationships/slide" Target="slides/slide60.xml"/><Relationship Id="rId139" Type="http://schemas.openxmlformats.org/officeDocument/2006/relationships/slide" Target="slides/slide65.xml"/><Relationship Id="rId80" Type="http://schemas.openxmlformats.org/officeDocument/2006/relationships/slide" Target="slides/slide6.xml"/><Relationship Id="rId85" Type="http://schemas.openxmlformats.org/officeDocument/2006/relationships/slide" Target="slides/slide11.xml"/><Relationship Id="rId150" Type="http://schemas.openxmlformats.org/officeDocument/2006/relationships/slide" Target="slides/slide76.xml"/><Relationship Id="rId155" Type="http://schemas.openxmlformats.org/officeDocument/2006/relationships/slide" Target="slides/slide81.xml"/><Relationship Id="rId171" Type="http://schemas.openxmlformats.org/officeDocument/2006/relationships/slide" Target="slides/slide97.xml"/><Relationship Id="rId176" Type="http://schemas.openxmlformats.org/officeDocument/2006/relationships/presProps" Target="presProp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29.xml"/><Relationship Id="rId108" Type="http://schemas.openxmlformats.org/officeDocument/2006/relationships/slide" Target="slides/slide34.xml"/><Relationship Id="rId124" Type="http://schemas.openxmlformats.org/officeDocument/2006/relationships/slide" Target="slides/slide50.xml"/><Relationship Id="rId129" Type="http://schemas.openxmlformats.org/officeDocument/2006/relationships/slide" Target="slides/slide55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" Target="slides/slide1.xml"/><Relationship Id="rId91" Type="http://schemas.openxmlformats.org/officeDocument/2006/relationships/slide" Target="slides/slide17.xml"/><Relationship Id="rId96" Type="http://schemas.openxmlformats.org/officeDocument/2006/relationships/slide" Target="slides/slide22.xml"/><Relationship Id="rId140" Type="http://schemas.openxmlformats.org/officeDocument/2006/relationships/slide" Target="slides/slide66.xml"/><Relationship Id="rId145" Type="http://schemas.openxmlformats.org/officeDocument/2006/relationships/slide" Target="slides/slide71.xml"/><Relationship Id="rId161" Type="http://schemas.openxmlformats.org/officeDocument/2006/relationships/slide" Target="slides/slide87.xml"/><Relationship Id="rId16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40.xml"/><Relationship Id="rId119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" Target="slides/slide4.xml"/><Relationship Id="rId81" Type="http://schemas.openxmlformats.org/officeDocument/2006/relationships/slide" Target="slides/slide7.xml"/><Relationship Id="rId86" Type="http://schemas.openxmlformats.org/officeDocument/2006/relationships/slide" Target="slides/slide12.xml"/><Relationship Id="rId94" Type="http://schemas.openxmlformats.org/officeDocument/2006/relationships/slide" Target="slides/slide20.xml"/><Relationship Id="rId99" Type="http://schemas.openxmlformats.org/officeDocument/2006/relationships/slide" Target="slides/slide25.xml"/><Relationship Id="rId101" Type="http://schemas.openxmlformats.org/officeDocument/2006/relationships/slide" Target="slides/slide27.xml"/><Relationship Id="rId122" Type="http://schemas.openxmlformats.org/officeDocument/2006/relationships/slide" Target="slides/slide48.xml"/><Relationship Id="rId130" Type="http://schemas.openxmlformats.org/officeDocument/2006/relationships/slide" Target="slides/slide56.xml"/><Relationship Id="rId135" Type="http://schemas.openxmlformats.org/officeDocument/2006/relationships/slide" Target="slides/slide61.xml"/><Relationship Id="rId143" Type="http://schemas.openxmlformats.org/officeDocument/2006/relationships/slide" Target="slides/slide69.xml"/><Relationship Id="rId148" Type="http://schemas.openxmlformats.org/officeDocument/2006/relationships/slide" Target="slides/slide74.xml"/><Relationship Id="rId151" Type="http://schemas.openxmlformats.org/officeDocument/2006/relationships/slide" Target="slides/slide77.xml"/><Relationship Id="rId156" Type="http://schemas.openxmlformats.org/officeDocument/2006/relationships/slide" Target="slides/slide82.xml"/><Relationship Id="rId164" Type="http://schemas.openxmlformats.org/officeDocument/2006/relationships/slide" Target="slides/slide90.xml"/><Relationship Id="rId169" Type="http://schemas.openxmlformats.org/officeDocument/2006/relationships/slide" Target="slides/slide95.xml"/><Relationship Id="rId177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72" Type="http://schemas.openxmlformats.org/officeDocument/2006/relationships/slide" Target="slides/slide9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35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2.xml"/><Relationship Id="rId97" Type="http://schemas.openxmlformats.org/officeDocument/2006/relationships/slide" Target="slides/slide23.xml"/><Relationship Id="rId104" Type="http://schemas.openxmlformats.org/officeDocument/2006/relationships/slide" Target="slides/slide30.xml"/><Relationship Id="rId120" Type="http://schemas.openxmlformats.org/officeDocument/2006/relationships/slide" Target="slides/slide46.xml"/><Relationship Id="rId125" Type="http://schemas.openxmlformats.org/officeDocument/2006/relationships/slide" Target="slides/slide51.xml"/><Relationship Id="rId141" Type="http://schemas.openxmlformats.org/officeDocument/2006/relationships/slide" Target="slides/slide67.xml"/><Relationship Id="rId146" Type="http://schemas.openxmlformats.org/officeDocument/2006/relationships/slide" Target="slides/slide72.xml"/><Relationship Id="rId167" Type="http://schemas.openxmlformats.org/officeDocument/2006/relationships/slide" Target="slides/slide93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8.xml"/><Relationship Id="rId16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13.xml"/><Relationship Id="rId110" Type="http://schemas.openxmlformats.org/officeDocument/2006/relationships/slide" Target="slides/slide36.xml"/><Relationship Id="rId115" Type="http://schemas.openxmlformats.org/officeDocument/2006/relationships/slide" Target="slides/slide41.xml"/><Relationship Id="rId131" Type="http://schemas.openxmlformats.org/officeDocument/2006/relationships/slide" Target="slides/slide57.xml"/><Relationship Id="rId136" Type="http://schemas.openxmlformats.org/officeDocument/2006/relationships/slide" Target="slides/slide62.xml"/><Relationship Id="rId157" Type="http://schemas.openxmlformats.org/officeDocument/2006/relationships/slide" Target="slides/slide83.xml"/><Relationship Id="rId178" Type="http://schemas.openxmlformats.org/officeDocument/2006/relationships/theme" Target="theme/theme1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8.xml"/><Relationship Id="rId152" Type="http://schemas.openxmlformats.org/officeDocument/2006/relationships/slide" Target="slides/slide78.xml"/><Relationship Id="rId173" Type="http://schemas.openxmlformats.org/officeDocument/2006/relationships/slide" Target="slides/slide9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3.xml"/><Relationship Id="rId100" Type="http://schemas.openxmlformats.org/officeDocument/2006/relationships/slide" Target="slides/slide26.xml"/><Relationship Id="rId105" Type="http://schemas.openxmlformats.org/officeDocument/2006/relationships/slide" Target="slides/slide31.xml"/><Relationship Id="rId126" Type="http://schemas.openxmlformats.org/officeDocument/2006/relationships/slide" Target="slides/slide52.xml"/><Relationship Id="rId147" Type="http://schemas.openxmlformats.org/officeDocument/2006/relationships/slide" Target="slides/slide73.xml"/><Relationship Id="rId168" Type="http://schemas.openxmlformats.org/officeDocument/2006/relationships/slide" Target="slides/slide9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19.xml"/><Relationship Id="rId98" Type="http://schemas.openxmlformats.org/officeDocument/2006/relationships/slide" Target="slides/slide24.xml"/><Relationship Id="rId121" Type="http://schemas.openxmlformats.org/officeDocument/2006/relationships/slide" Target="slides/slide47.xml"/><Relationship Id="rId142" Type="http://schemas.openxmlformats.org/officeDocument/2006/relationships/slide" Target="slides/slide68.xml"/><Relationship Id="rId163" Type="http://schemas.openxmlformats.org/officeDocument/2006/relationships/slide" Target="slides/slide89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42.xml"/><Relationship Id="rId137" Type="http://schemas.openxmlformats.org/officeDocument/2006/relationships/slide" Target="slides/slide63.xml"/><Relationship Id="rId158" Type="http://schemas.openxmlformats.org/officeDocument/2006/relationships/slide" Target="slides/slide8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9.xml"/><Relationship Id="rId88" Type="http://schemas.openxmlformats.org/officeDocument/2006/relationships/slide" Target="slides/slide14.xml"/><Relationship Id="rId111" Type="http://schemas.openxmlformats.org/officeDocument/2006/relationships/slide" Target="slides/slide37.xml"/><Relationship Id="rId132" Type="http://schemas.openxmlformats.org/officeDocument/2006/relationships/slide" Target="slides/slide58.xml"/><Relationship Id="rId153" Type="http://schemas.openxmlformats.org/officeDocument/2006/relationships/slide" Target="slides/slide79.xml"/><Relationship Id="rId174" Type="http://schemas.openxmlformats.org/officeDocument/2006/relationships/notesMaster" Target="notesMasters/notesMaster1.xml"/><Relationship Id="rId179" Type="http://schemas.openxmlformats.org/officeDocument/2006/relationships/tableStyles" Target="tableStyle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32.xml"/><Relationship Id="rId12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23C6D9-F0B1-4917-BB0A-73D1CF733DA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F4E231-ADF0-4581-A3F0-79B0E7220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89040C-DB1B-44E1-8060-8318A295EC70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83FA74-64A1-49A4-8CF4-2D36F1803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2943" indent="-232943"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2943" indent="-232943"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2943" indent="-232943"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2943" indent="-232943"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5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5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5.wav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5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5.wav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5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5.wav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audio" Target="../media/audio5.wav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audio" Target="../media/audio5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audio" Target="../media/audio5.wav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audio" Target="../media/audio5.wav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audio" Target="../media/audio5.wav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6.xml"/><Relationship Id="rId1" Type="http://schemas.openxmlformats.org/officeDocument/2006/relationships/audio" Target="../media/audio5.wav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8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audio" Target="../media/audio5.wav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2.xml"/><Relationship Id="rId1" Type="http://schemas.openxmlformats.org/officeDocument/2006/relationships/audio" Target="../media/audio5.wav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4.xml"/><Relationship Id="rId1" Type="http://schemas.openxmlformats.org/officeDocument/2006/relationships/audio" Target="../media/audio5.wav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6.xml"/><Relationship Id="rId1" Type="http://schemas.openxmlformats.org/officeDocument/2006/relationships/audio" Target="../media/audio5.wav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8.xml"/><Relationship Id="rId1" Type="http://schemas.openxmlformats.org/officeDocument/2006/relationships/audio" Target="../media/audio5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0.xml"/><Relationship Id="rId1" Type="http://schemas.openxmlformats.org/officeDocument/2006/relationships/audio" Target="../media/audio5.wav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2.xml"/><Relationship Id="rId1" Type="http://schemas.openxmlformats.org/officeDocument/2006/relationships/audio" Target="../media/audio5.wav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4.xml"/><Relationship Id="rId1" Type="http://schemas.openxmlformats.org/officeDocument/2006/relationships/audio" Target="../media/audio5.wav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6.xml"/><Relationship Id="rId1" Type="http://schemas.openxmlformats.org/officeDocument/2006/relationships/audio" Target="../media/audio5.wav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8.xml"/><Relationship Id="rId1" Type="http://schemas.openxmlformats.org/officeDocument/2006/relationships/audio" Target="../media/audio5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0.xml"/><Relationship Id="rId1" Type="http://schemas.openxmlformats.org/officeDocument/2006/relationships/audio" Target="../media/audio5.wav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2.xml"/><Relationship Id="rId1" Type="http://schemas.openxmlformats.org/officeDocument/2006/relationships/audio" Target="../media/audio5.wav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4.xml"/><Relationship Id="rId1" Type="http://schemas.openxmlformats.org/officeDocument/2006/relationships/audio" Target="../media/audio5.wav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6.xml"/><Relationship Id="rId1" Type="http://schemas.openxmlformats.org/officeDocument/2006/relationships/audio" Target="../media/audio5.wav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8.xml"/><Relationship Id="rId1" Type="http://schemas.openxmlformats.org/officeDocument/2006/relationships/audio" Target="../media/audio5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0.xml"/><Relationship Id="rId1" Type="http://schemas.openxmlformats.org/officeDocument/2006/relationships/audio" Target="../media/audio5.wav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8CE4-D838-4F49-BD4D-6E745247311B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9DAB-31E5-4E00-8CA9-08224EEE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8CE4-D838-4F49-BD4D-6E745247311B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9DAB-31E5-4E00-8CA9-08224EEE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8CE4-D838-4F49-BD4D-6E745247311B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9DAB-31E5-4E00-8CA9-08224EEE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9548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569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9548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8211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8CE4-D838-4F49-BD4D-6E745247311B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9DAB-31E5-4E00-8CA9-08224EEE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8211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8CE4-D838-4F49-BD4D-6E745247311B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9DAB-31E5-4E00-8CA9-08224EEE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8CE4-D838-4F49-BD4D-6E745247311B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9DAB-31E5-4E00-8CA9-08224EEE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8CE4-D838-4F49-BD4D-6E745247311B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9DAB-31E5-4E00-8CA9-08224EEE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8CE4-D838-4F49-BD4D-6E745247311B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9DAB-31E5-4E00-8CA9-08224EEE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8CE4-D838-4F49-BD4D-6E745247311B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9DAB-31E5-4E00-8CA9-08224EEE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8CE4-D838-4F49-BD4D-6E745247311B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9DAB-31E5-4E00-8CA9-08224EEE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51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8CE4-D838-4F49-BD4D-6E745247311B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2C9DAB-31E5-4E00-8CA9-08224EEEED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50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5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5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5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5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5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5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5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5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60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6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6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6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6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6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6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6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6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6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70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7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7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7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7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7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7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7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7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7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69.xml"/><Relationship Id="rId1" Type="http://schemas.openxmlformats.org/officeDocument/2006/relationships/slideLayout" Target="../slideLayouts/slideLayout80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70.xml"/><Relationship Id="rId1" Type="http://schemas.openxmlformats.org/officeDocument/2006/relationships/slideLayout" Target="../slideLayouts/slideLayout8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8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72.xml"/><Relationship Id="rId1" Type="http://schemas.openxmlformats.org/officeDocument/2006/relationships/slideLayout" Target="../slideLayouts/slideLayout8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73.xml"/><Relationship Id="rId1" Type="http://schemas.openxmlformats.org/officeDocument/2006/relationships/slideLayout" Target="../slideLayouts/slideLayout8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74.xml"/><Relationship Id="rId1" Type="http://schemas.openxmlformats.org/officeDocument/2006/relationships/slideLayout" Target="../slideLayouts/slideLayout8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../slides/slide10.xm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308CE4-D838-4F49-BD4D-6E745247311B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2C9DAB-31E5-4E00-8CA9-08224EEEED1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rgbClr val="FFFFFF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rgbClr val="FFFFFF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4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AutoShape 61">
              <a:hlinkClick r:id="" action="ppaction://noaction" highlightClick="1">
                <a:snd r:embed="rId5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AutoShape 68">
              <a:hlinkClick r:id="" action="ppaction://noaction" highlightClick="1">
                <a:snd r:embed="rId6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2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rgbClr val="FFFFFF"/>
                </a:solidFill>
                <a:effectLst/>
              </a:rPr>
              <a:t>Correct</a:t>
            </a:r>
            <a:endParaRPr lang="en-US" altLang="en-US" sz="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Jaime.McQueen@gmail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89.xml"/><Relationship Id="rId18" Type="http://schemas.openxmlformats.org/officeDocument/2006/relationships/slide" Target="slide81.xml"/><Relationship Id="rId26" Type="http://schemas.openxmlformats.org/officeDocument/2006/relationships/slide" Target="slide45.xml"/><Relationship Id="rId3" Type="http://schemas.openxmlformats.org/officeDocument/2006/relationships/slide" Target="slide37.xml"/><Relationship Id="rId21" Type="http://schemas.openxmlformats.org/officeDocument/2006/relationships/slide" Target="slide53.xml"/><Relationship Id="rId7" Type="http://schemas.openxmlformats.org/officeDocument/2006/relationships/slide" Target="slide87.xml"/><Relationship Id="rId12" Type="http://schemas.openxmlformats.org/officeDocument/2006/relationships/slide" Target="slide79.xml"/><Relationship Id="rId17" Type="http://schemas.openxmlformats.org/officeDocument/2006/relationships/slide" Target="slide71.xml"/><Relationship Id="rId25" Type="http://schemas.openxmlformats.org/officeDocument/2006/relationships/slide" Target="slide93.xml"/><Relationship Id="rId33" Type="http://schemas.openxmlformats.org/officeDocument/2006/relationships/slide" Target="slide47.xml"/><Relationship Id="rId2" Type="http://schemas.openxmlformats.org/officeDocument/2006/relationships/image" Target="../media/image7.jpeg"/><Relationship Id="rId16" Type="http://schemas.openxmlformats.org/officeDocument/2006/relationships/slide" Target="slide61.xml"/><Relationship Id="rId20" Type="http://schemas.openxmlformats.org/officeDocument/2006/relationships/slide" Target="slide43.xml"/><Relationship Id="rId29" Type="http://schemas.openxmlformats.org/officeDocument/2006/relationships/slide" Target="slide75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77.xml"/><Relationship Id="rId11" Type="http://schemas.openxmlformats.org/officeDocument/2006/relationships/slide" Target="slide69.xml"/><Relationship Id="rId24" Type="http://schemas.openxmlformats.org/officeDocument/2006/relationships/slide" Target="slide83.xml"/><Relationship Id="rId32" Type="http://schemas.openxmlformats.org/officeDocument/2006/relationships/slide" Target="slide97.xml"/><Relationship Id="rId5" Type="http://schemas.openxmlformats.org/officeDocument/2006/relationships/slide" Target="slide67.xml"/><Relationship Id="rId15" Type="http://schemas.openxmlformats.org/officeDocument/2006/relationships/slide" Target="slide51.xml"/><Relationship Id="rId23" Type="http://schemas.openxmlformats.org/officeDocument/2006/relationships/slide" Target="slide73.xml"/><Relationship Id="rId28" Type="http://schemas.openxmlformats.org/officeDocument/2006/relationships/slide" Target="slide65.xml"/><Relationship Id="rId10" Type="http://schemas.openxmlformats.org/officeDocument/2006/relationships/slide" Target="slide59.xml"/><Relationship Id="rId19" Type="http://schemas.openxmlformats.org/officeDocument/2006/relationships/slide" Target="slide91.xml"/><Relationship Id="rId31" Type="http://schemas.openxmlformats.org/officeDocument/2006/relationships/slide" Target="slide95.xml"/><Relationship Id="rId4" Type="http://schemas.openxmlformats.org/officeDocument/2006/relationships/slide" Target="slide57.xml"/><Relationship Id="rId9" Type="http://schemas.openxmlformats.org/officeDocument/2006/relationships/slide" Target="slide49.xml"/><Relationship Id="rId14" Type="http://schemas.openxmlformats.org/officeDocument/2006/relationships/slide" Target="slide41.xml"/><Relationship Id="rId22" Type="http://schemas.openxmlformats.org/officeDocument/2006/relationships/slide" Target="slide63.xml"/><Relationship Id="rId27" Type="http://schemas.openxmlformats.org/officeDocument/2006/relationships/slide" Target="slide55.xml"/><Relationship Id="rId30" Type="http://schemas.openxmlformats.org/officeDocument/2006/relationships/slide" Target="slide8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5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5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5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6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6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6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6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6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8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8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8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800" smtClean="0">
                <a:solidFill>
                  <a:schemeClr val="bg2"/>
                </a:solidFill>
                <a:effectLst/>
              </a:rPr>
              <a:t>Texas Lesson Study Program</a:t>
            </a:r>
            <a:br>
              <a:rPr lang="en-US" sz="4800" smtClean="0">
                <a:solidFill>
                  <a:schemeClr val="bg2"/>
                </a:solidFill>
                <a:effectLst/>
              </a:rPr>
            </a:br>
            <a:r>
              <a:rPr lang="en-US" sz="4800" smtClean="0">
                <a:solidFill>
                  <a:schemeClr val="bg2"/>
                </a:solidFill>
                <a:effectLst/>
              </a:rPr>
              <a:t>Session 1: Introduction to Lesson Study</a:t>
            </a:r>
            <a:endParaRPr lang="en-US" sz="4800">
              <a:solidFill>
                <a:schemeClr val="bg2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+mj-lt"/>
              </a:rPr>
              <a:t>Dr. Jaime McQueen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  <a:latin typeface="+mj-lt"/>
              </a:rPr>
              <a:t>Texas A&amp;M University-Corpus Christi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  <a:latin typeface="+mj-lt"/>
              </a:rPr>
              <a:t>May 11, 2017</a:t>
            </a:r>
            <a:endParaRPr lang="en-US" sz="2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Phase 1: Examine &amp; Identify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315200" cy="2895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000" smtClean="0"/>
          </a:p>
          <a:p>
            <a:pPr>
              <a:buNone/>
            </a:pPr>
            <a:endParaRPr lang="en-US" sz="1000" smtClean="0"/>
          </a:p>
          <a:p>
            <a:pPr>
              <a:buNone/>
            </a:pPr>
            <a:endParaRPr lang="en-US" sz="1000" smtClean="0"/>
          </a:p>
          <a:p>
            <a:pPr>
              <a:buNone/>
            </a:pPr>
            <a:endParaRPr lang="en-US" sz="1000" smtClean="0"/>
          </a:p>
        </p:txBody>
      </p:sp>
      <p:sp>
        <p:nvSpPr>
          <p:cNvPr id="8" name="Rectangle 7"/>
          <p:cNvSpPr/>
          <p:nvPr/>
        </p:nvSpPr>
        <p:spPr>
          <a:xfrm>
            <a:off x="457200" y="1574661"/>
            <a:ext cx="7924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smtClean="0">
                <a:latin typeface="+mj-lt"/>
              </a:rPr>
              <a:t>Research Theme</a:t>
            </a:r>
          </a:p>
          <a:p>
            <a:pPr marL="640080" lvl="1" indent="-246888">
              <a:buClr>
                <a:schemeClr val="accent1"/>
              </a:buClr>
              <a:buSzPct val="98000"/>
              <a:buFont typeface="Arial" pitchFamily="34" charset="0"/>
              <a:buChar char="•"/>
            </a:pPr>
            <a:r>
              <a:rPr lang="en-US" sz="2000" smtClean="0">
                <a:latin typeface="+mj-lt"/>
              </a:rPr>
              <a:t>Collaborate to develop a research theme</a:t>
            </a:r>
          </a:p>
          <a:p>
            <a:pPr lvl="2"/>
            <a:r>
              <a:rPr lang="en-US" sz="1600" i="1" smtClean="0">
                <a:latin typeface="+mj-lt"/>
              </a:rPr>
              <a:t>“Life Science Success” </a:t>
            </a:r>
          </a:p>
          <a:p>
            <a:pPr lvl="2"/>
            <a:r>
              <a:rPr lang="en-US" sz="1600" i="1" smtClean="0">
                <a:latin typeface="+mj-lt"/>
              </a:rPr>
              <a:t>“Science and Society”</a:t>
            </a:r>
          </a:p>
          <a:p>
            <a:pPr>
              <a:buNone/>
            </a:pPr>
            <a:r>
              <a:rPr lang="en-US" sz="2200" b="1" smtClean="0">
                <a:latin typeface="+mj-lt"/>
              </a:rPr>
              <a:t>Student Expectation(s)</a:t>
            </a:r>
          </a:p>
          <a:p>
            <a:pPr marL="640080" indent="-246888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smtClean="0">
                <a:latin typeface="+mj-lt"/>
              </a:rPr>
              <a:t>Consider scope and sequence</a:t>
            </a:r>
          </a:p>
          <a:p>
            <a:pPr lvl="2"/>
            <a:r>
              <a:rPr lang="en-US" sz="1600" i="1" smtClean="0">
                <a:latin typeface="+mj-lt"/>
              </a:rPr>
              <a:t>“What does my semester look like? My school year? </a:t>
            </a:r>
          </a:p>
          <a:p>
            <a:pPr lvl="2"/>
            <a:r>
              <a:rPr lang="en-US" sz="1600" i="1" smtClean="0">
                <a:latin typeface="+mj-lt"/>
              </a:rPr>
              <a:t>“What will be tested on the STAAR?”</a:t>
            </a:r>
          </a:p>
          <a:p>
            <a:pPr marL="640080" indent="-246888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smtClean="0">
                <a:latin typeface="+mj-lt"/>
              </a:rPr>
              <a:t>Student data review</a:t>
            </a:r>
          </a:p>
          <a:p>
            <a:pPr lvl="2"/>
            <a:r>
              <a:rPr lang="en-US" sz="1600" i="1" smtClean="0">
                <a:latin typeface="+mj-lt"/>
              </a:rPr>
              <a:t>“What are the needs of students at my school?” </a:t>
            </a:r>
          </a:p>
          <a:p>
            <a:pPr lvl="2"/>
            <a:r>
              <a:rPr lang="en-US" sz="1600" i="1" smtClean="0">
                <a:latin typeface="+mj-lt"/>
              </a:rPr>
              <a:t>“What learning outcomes do students often struggle with?”</a:t>
            </a:r>
          </a:p>
          <a:p>
            <a:pPr lvl="2"/>
            <a:r>
              <a:rPr lang="en-US" sz="1600" i="1" smtClean="0">
                <a:latin typeface="+mj-lt"/>
              </a:rPr>
              <a:t>“Many students scored low on reporting category 1: Cell Structure and Function”</a:t>
            </a:r>
          </a:p>
          <a:p>
            <a:pPr marL="640080" indent="-246888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smtClean="0">
                <a:latin typeface="+mj-lt"/>
              </a:rPr>
              <a:t>Choose TEKS Standard(s) </a:t>
            </a:r>
          </a:p>
          <a:p>
            <a:pPr lvl="1">
              <a:buNone/>
            </a:pPr>
            <a:r>
              <a:rPr lang="en-US" sz="1600" smtClean="0">
                <a:latin typeface="+mj-lt"/>
              </a:rPr>
              <a:t>Example: 4(A) The student is expected to compare and contrast prokaryotic and eukaryotic cells</a:t>
            </a:r>
          </a:p>
          <a:p>
            <a:pPr lvl="1">
              <a:buNone/>
            </a:pPr>
            <a:endParaRPr lang="en-US" sz="1600" smtClean="0">
              <a:latin typeface="+mj-lt"/>
            </a:endParaRPr>
          </a:p>
          <a:p>
            <a:pPr lvl="1">
              <a:buNone/>
            </a:pPr>
            <a:r>
              <a:rPr lang="en-US" sz="1600" smtClean="0">
                <a:latin typeface="+mj-lt"/>
                <a:hlinkClick r:id="rId2" action="ppaction://hlinksldjump"/>
              </a:rPr>
              <a:t>Let's Test What we have learned so far</a:t>
            </a:r>
            <a:r>
              <a:rPr lang="en-US" sz="1600" smtClean="0">
                <a:latin typeface="+mj-lt"/>
              </a:rPr>
              <a:t> * This is an example of the Lesson Study Review Game that would be played later in the actual 90-minute professional development session*</a:t>
            </a:r>
            <a:endParaRPr lang="en-US" sz="16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2: Review &amp; Plan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smtClean="0">
                <a:latin typeface="+mj-lt"/>
              </a:rPr>
              <a:t>Review, Research, Assessment</a:t>
            </a:r>
          </a:p>
          <a:p>
            <a:pPr lvl="1"/>
            <a:r>
              <a:rPr lang="en-US" smtClean="0">
                <a:latin typeface="+mj-lt"/>
              </a:rPr>
              <a:t>Review instructional materials: Teachers can use parts of lessons they have already created, you don’t have to ‘reinvent the wheel’</a:t>
            </a:r>
          </a:p>
          <a:p>
            <a:pPr lvl="1"/>
            <a:r>
              <a:rPr lang="en-US" smtClean="0">
                <a:latin typeface="+mj-lt"/>
              </a:rPr>
              <a:t>Research topic area: look for publications, articles, and websites. This is the ‘support’ for your project.</a:t>
            </a:r>
          </a:p>
          <a:p>
            <a:pPr>
              <a:buNone/>
            </a:pPr>
            <a:r>
              <a:rPr lang="en-US" sz="2200" smtClean="0">
                <a:latin typeface="+mj-lt"/>
              </a:rPr>
              <a:t>Example: Mitosis and meiosis are cellular processes which are abstract and often difficult for students to visualize (</a:t>
            </a:r>
            <a:r>
              <a:rPr lang="en-US" sz="2000" smtClean="0">
                <a:latin typeface="+mj-lt"/>
              </a:rPr>
              <a:t>Zacharia, 2015</a:t>
            </a:r>
            <a:r>
              <a:rPr lang="en-US" sz="2200" smtClean="0">
                <a:latin typeface="+mj-lt"/>
              </a:rPr>
              <a:t>).</a:t>
            </a:r>
          </a:p>
          <a:p>
            <a:pPr lvl="1"/>
            <a:r>
              <a:rPr lang="en-US" smtClean="0">
                <a:latin typeface="+mj-lt"/>
              </a:rPr>
              <a:t>Create the assessment: what will you use to measure students’ learning? How often?</a:t>
            </a:r>
          </a:p>
          <a:p>
            <a:pPr>
              <a:buNone/>
            </a:pPr>
            <a:r>
              <a:rPr lang="en-US" b="1" smtClean="0">
                <a:latin typeface="+mj-lt"/>
              </a:rPr>
              <a:t>Plan</a:t>
            </a:r>
          </a:p>
          <a:p>
            <a:pPr lvl="1"/>
            <a:r>
              <a:rPr lang="en-US" smtClean="0">
                <a:latin typeface="+mj-lt"/>
              </a:rPr>
              <a:t>Lesson Study Proposal: Plan and document your research lesson, this sets the stage for the next Learning Cycle phases.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Phase 3: Teach &amp; Observe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smtClean="0">
                <a:latin typeface="+mj-lt"/>
              </a:rPr>
              <a:t>Teach</a:t>
            </a:r>
          </a:p>
          <a:p>
            <a:pPr lvl="1"/>
            <a:r>
              <a:rPr lang="en-US" sz="2200" smtClean="0">
                <a:latin typeface="+mj-lt"/>
              </a:rPr>
              <a:t>The selected teacher delivers and teaches the research lesson</a:t>
            </a:r>
          </a:p>
          <a:p>
            <a:pPr>
              <a:buNone/>
            </a:pPr>
            <a:r>
              <a:rPr lang="en-US" b="1" smtClean="0">
                <a:latin typeface="+mj-lt"/>
              </a:rPr>
              <a:t>Observe</a:t>
            </a:r>
          </a:p>
          <a:p>
            <a:pPr lvl="1"/>
            <a:r>
              <a:rPr lang="en-US" sz="2200" smtClean="0">
                <a:latin typeface="+mj-lt"/>
              </a:rPr>
              <a:t>Video recording is used to capture the lesson, as a tool for reflection and revision, and for upload as an educational resource on the TEA Texas Gateway.</a:t>
            </a:r>
          </a:p>
          <a:p>
            <a:pPr lvl="1"/>
            <a:r>
              <a:rPr lang="en-US" sz="2200" smtClean="0">
                <a:latin typeface="+mj-lt"/>
              </a:rPr>
              <a:t>The lesson is observed by others, including: other team teachers, administrators, instructional coaches, and related personnel.</a:t>
            </a:r>
          </a:p>
          <a:p>
            <a:pPr>
              <a:buNone/>
            </a:pPr>
            <a:r>
              <a:rPr lang="en-US" b="1" smtClean="0">
                <a:latin typeface="+mj-lt"/>
              </a:rPr>
              <a:t>Data Collection</a:t>
            </a:r>
          </a:p>
          <a:p>
            <a:pPr lvl="1"/>
            <a:r>
              <a:rPr lang="en-US" sz="2200" smtClean="0">
                <a:latin typeface="+mj-lt"/>
              </a:rPr>
              <a:t>Data is recorded during the lesson, sources can be: the teacher, individual students, groups of students, or the whole class.</a:t>
            </a:r>
          </a:p>
          <a:p>
            <a:pPr lvl="1"/>
            <a:r>
              <a:rPr lang="en-US" sz="2200" smtClean="0">
                <a:latin typeface="+mj-lt"/>
              </a:rPr>
              <a:t>Data collection instruments can include: observational forms, record sheets, learning objective measures, and video recorded data, to name a few!</a:t>
            </a:r>
            <a:endParaRPr lang="en-US" sz="22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4: Reflect &amp; Revise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smtClean="0">
                <a:latin typeface="+mj-lt"/>
              </a:rPr>
              <a:t>Reflect</a:t>
            </a:r>
          </a:p>
          <a:p>
            <a:r>
              <a:rPr lang="en-US" smtClean="0">
                <a:latin typeface="+mj-lt"/>
              </a:rPr>
              <a:t>Whole group lesson reflection</a:t>
            </a:r>
          </a:p>
          <a:p>
            <a:pPr lvl="1"/>
            <a:r>
              <a:rPr lang="en-US" smtClean="0">
                <a:latin typeface="+mj-lt"/>
              </a:rPr>
              <a:t>Teacher reflects on the lesson</a:t>
            </a:r>
          </a:p>
          <a:p>
            <a:pPr lvl="1"/>
            <a:r>
              <a:rPr lang="en-US" smtClean="0">
                <a:latin typeface="+mj-lt"/>
              </a:rPr>
              <a:t>Other team members, observers, and relevant parties provide comments</a:t>
            </a:r>
          </a:p>
          <a:p>
            <a:pPr lvl="1"/>
            <a:r>
              <a:rPr lang="en-US" smtClean="0">
                <a:latin typeface="+mj-lt"/>
              </a:rPr>
              <a:t>Collected data is discussed and shared</a:t>
            </a:r>
          </a:p>
          <a:p>
            <a:pPr lvl="1"/>
            <a:r>
              <a:rPr lang="en-US" smtClean="0">
                <a:latin typeface="+mj-lt"/>
              </a:rPr>
              <a:t>Decision is made to revise or finalize lesson</a:t>
            </a:r>
          </a:p>
          <a:p>
            <a:pPr>
              <a:buNone/>
            </a:pPr>
            <a:r>
              <a:rPr lang="en-US" b="1" smtClean="0">
                <a:latin typeface="+mj-lt"/>
              </a:rPr>
              <a:t>Revise</a:t>
            </a:r>
          </a:p>
          <a:p>
            <a:r>
              <a:rPr lang="en-US" smtClean="0">
                <a:latin typeface="+mj-lt"/>
              </a:rPr>
              <a:t>Based on comments, collected data, and the decision of the team; certain components of the research lesson may be revised.</a:t>
            </a:r>
          </a:p>
          <a:p>
            <a:r>
              <a:rPr lang="en-US" smtClean="0">
                <a:latin typeface="+mj-lt"/>
              </a:rPr>
              <a:t>Phases 3 and 4 of the Lesson Study Cycle may be repeated until the team is satisfied with the outcomes of the research lesson.</a:t>
            </a:r>
          </a:p>
          <a:p>
            <a:r>
              <a:rPr lang="en-US" smtClean="0">
                <a:latin typeface="+mj-lt"/>
              </a:rPr>
              <a:t>Remember, Phases 3 and 4 of the Texas Lesson Study Cycle may be iterative processes.</a:t>
            </a:r>
          </a:p>
          <a:p>
            <a:pPr>
              <a:buNone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5: Share &amp; Network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b="1" smtClean="0">
                <a:latin typeface="+mj-lt"/>
              </a:rPr>
              <a:t>Share</a:t>
            </a:r>
          </a:p>
          <a:p>
            <a:r>
              <a:rPr lang="en-US" smtClean="0">
                <a:latin typeface="+mj-lt"/>
              </a:rPr>
              <a:t>Teachers and lesson study teams share their research lesson at their campus</a:t>
            </a:r>
          </a:p>
          <a:p>
            <a:r>
              <a:rPr lang="en-US" smtClean="0">
                <a:latin typeface="+mj-lt"/>
              </a:rPr>
              <a:t>Campus Lesson Study teams disseminate their research to their district and local communities</a:t>
            </a:r>
          </a:p>
          <a:p>
            <a:r>
              <a:rPr lang="en-US" smtClean="0">
                <a:latin typeface="+mj-lt"/>
              </a:rPr>
              <a:t>The TEA’s online resource site, </a:t>
            </a:r>
            <a:r>
              <a:rPr lang="en-US" b="1" smtClean="0">
                <a:latin typeface="+mj-lt"/>
              </a:rPr>
              <a:t>Texas Gateway</a:t>
            </a:r>
            <a:r>
              <a:rPr lang="en-US" smtClean="0">
                <a:latin typeface="+mj-lt"/>
              </a:rPr>
              <a:t>, will showcase Lesson Study Projects developed by teams. This will include:</a:t>
            </a:r>
          </a:p>
          <a:p>
            <a:pPr lvl="1"/>
            <a:r>
              <a:rPr lang="en-US" sz="2300" smtClean="0">
                <a:latin typeface="+mj-lt"/>
              </a:rPr>
              <a:t>   Lesson Proposals</a:t>
            </a:r>
          </a:p>
          <a:p>
            <a:pPr lvl="1"/>
            <a:r>
              <a:rPr lang="en-US" sz="2300" smtClean="0">
                <a:latin typeface="+mj-lt"/>
              </a:rPr>
              <a:t>   Lesson Materials</a:t>
            </a:r>
          </a:p>
          <a:p>
            <a:pPr lvl="1"/>
            <a:r>
              <a:rPr lang="en-US" sz="2300" smtClean="0">
                <a:latin typeface="+mj-lt"/>
              </a:rPr>
              <a:t>   Video Recordings of the lessons</a:t>
            </a:r>
          </a:p>
          <a:p>
            <a:pPr>
              <a:buNone/>
            </a:pPr>
            <a:r>
              <a:rPr lang="en-US" sz="2800" b="1" smtClean="0">
                <a:latin typeface="+mj-lt"/>
              </a:rPr>
              <a:t>Network</a:t>
            </a:r>
          </a:p>
          <a:p>
            <a:r>
              <a:rPr lang="en-US" smtClean="0">
                <a:latin typeface="+mj-lt"/>
              </a:rPr>
              <a:t>Ultimately, the aim of the Texas Lesson Study Program is to create a network which facilitates:</a:t>
            </a:r>
          </a:p>
          <a:p>
            <a:r>
              <a:rPr lang="en-US" smtClean="0">
                <a:latin typeface="+mj-lt"/>
              </a:rPr>
              <a:t>Exchange of Lesson Study resources</a:t>
            </a:r>
          </a:p>
          <a:p>
            <a:r>
              <a:rPr lang="en-US" smtClean="0">
                <a:latin typeface="+mj-lt"/>
              </a:rPr>
              <a:t>Collaboration between Lesson Study groups and facilitators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 it’s your turn...KWL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smtClean="0">
                <a:latin typeface="+mj-lt"/>
              </a:rPr>
              <a:t>Now that you have been introduced to Lesson Study, it’s time to do a little reflection.</a:t>
            </a:r>
          </a:p>
          <a:p>
            <a:pPr>
              <a:buNone/>
            </a:pPr>
            <a:r>
              <a:rPr lang="en-US" b="1" smtClean="0">
                <a:latin typeface="+mj-lt"/>
              </a:rPr>
              <a:t>KWL activity</a:t>
            </a:r>
          </a:p>
          <a:p>
            <a:pPr marL="0">
              <a:buNone/>
            </a:pPr>
            <a:r>
              <a:rPr lang="en-US" smtClean="0">
                <a:latin typeface="+mj-lt"/>
              </a:rPr>
              <a:t>For the next </a:t>
            </a:r>
            <a:r>
              <a:rPr lang="en-US" u="sng" smtClean="0">
                <a:latin typeface="+mj-lt"/>
              </a:rPr>
              <a:t>10 minutes</a:t>
            </a:r>
            <a:r>
              <a:rPr lang="en-US" smtClean="0">
                <a:latin typeface="+mj-lt"/>
              </a:rPr>
              <a:t>, collaborate with your table groups</a:t>
            </a:r>
          </a:p>
          <a:p>
            <a:r>
              <a:rPr lang="en-US" b="1" smtClean="0">
                <a:latin typeface="+mj-lt"/>
              </a:rPr>
              <a:t>K</a:t>
            </a:r>
            <a:r>
              <a:rPr lang="en-US" smtClean="0">
                <a:latin typeface="+mj-lt"/>
              </a:rPr>
              <a:t>-Tell me what you know about Lesson Study so far</a:t>
            </a:r>
          </a:p>
          <a:p>
            <a:r>
              <a:rPr lang="en-US" b="1" smtClean="0">
                <a:latin typeface="+mj-lt"/>
              </a:rPr>
              <a:t>W</a:t>
            </a:r>
            <a:r>
              <a:rPr lang="en-US" smtClean="0">
                <a:latin typeface="+mj-lt"/>
              </a:rPr>
              <a:t>-Tell me what you want to learn about Lesson Study</a:t>
            </a:r>
          </a:p>
          <a:p>
            <a:r>
              <a:rPr lang="en-US" b="1" smtClean="0">
                <a:latin typeface="+mj-lt"/>
              </a:rPr>
              <a:t>L</a:t>
            </a:r>
            <a:r>
              <a:rPr lang="en-US" smtClean="0">
                <a:latin typeface="+mj-lt"/>
              </a:rPr>
              <a:t>-What you have learned (we will complete this in next week’s session)</a:t>
            </a:r>
          </a:p>
          <a:p>
            <a:pPr>
              <a:buNone/>
            </a:pPr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smtClean="0"/>
              <a:t>Break Time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algn="ctr">
              <a:buNone/>
            </a:pPr>
            <a:r>
              <a:rPr lang="en-US" smtClean="0">
                <a:latin typeface="+mj-lt"/>
              </a:rPr>
              <a:t>Feel free to take a break, relax, network, and talk about your session experience so far</a:t>
            </a:r>
            <a:endParaRPr lang="en-US">
              <a:latin typeface="+mj-lt"/>
            </a:endParaRPr>
          </a:p>
        </p:txBody>
      </p:sp>
      <p:pic>
        <p:nvPicPr>
          <p:cNvPr id="4" name="Picture 3" descr="study-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09800"/>
            <a:ext cx="6400800" cy="360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019800"/>
            <a:ext cx="52682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mtClean="0">
                <a:latin typeface="+mj-lt"/>
              </a:rPr>
              <a:t>We will meet back here in 10 minutes</a:t>
            </a:r>
            <a:endParaRPr lang="en-US" sz="26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Study Questions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>
                <a:latin typeface="+mj-lt"/>
              </a:rPr>
              <a:t>I bet you are wondering: </a:t>
            </a:r>
          </a:p>
          <a:p>
            <a:r>
              <a:rPr lang="en-US" smtClean="0">
                <a:latin typeface="+mj-lt"/>
              </a:rPr>
              <a:t>How </a:t>
            </a:r>
            <a:r>
              <a:rPr lang="en-US" b="1" i="1" smtClean="0">
                <a:latin typeface="+mj-lt"/>
              </a:rPr>
              <a:t>exactly</a:t>
            </a:r>
            <a:r>
              <a:rPr lang="en-US" smtClean="0">
                <a:latin typeface="+mj-lt"/>
              </a:rPr>
              <a:t> does the Lesson Study Cycle happen? </a:t>
            </a:r>
          </a:p>
          <a:p>
            <a:r>
              <a:rPr lang="en-US" smtClean="0">
                <a:latin typeface="+mj-lt"/>
              </a:rPr>
              <a:t>What do I do next?</a:t>
            </a:r>
          </a:p>
          <a:p>
            <a:r>
              <a:rPr lang="en-US" smtClean="0">
                <a:latin typeface="+mj-lt"/>
              </a:rPr>
              <a:t>How can I use Lesson Study in my classroom, department, or school?</a:t>
            </a:r>
          </a:p>
          <a:p>
            <a:r>
              <a:rPr lang="en-US" smtClean="0">
                <a:latin typeface="+mj-lt"/>
              </a:rPr>
              <a:t>What if I have more questions?</a:t>
            </a:r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Study Support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>
                <a:latin typeface="+mj-lt"/>
              </a:rPr>
              <a:t>You are not alone, we are here to help! </a:t>
            </a:r>
          </a:p>
          <a:p>
            <a:pPr>
              <a:buNone/>
            </a:pPr>
            <a:r>
              <a:rPr lang="en-US" smtClean="0">
                <a:latin typeface="+mj-lt"/>
              </a:rPr>
              <a:t>The ESC 2 provides the following Lesson Study support:</a:t>
            </a:r>
          </a:p>
          <a:p>
            <a:r>
              <a:rPr lang="en-US" smtClean="0">
                <a:latin typeface="+mj-lt"/>
              </a:rPr>
              <a:t>Interactive and engaging professional development for districts and campuses.</a:t>
            </a:r>
          </a:p>
          <a:p>
            <a:r>
              <a:rPr lang="en-US" smtClean="0">
                <a:latin typeface="+mj-lt"/>
              </a:rPr>
              <a:t>Educational specialists available to provide step-by-step guidance through every phase of the Lesson Study process.</a:t>
            </a:r>
          </a:p>
          <a:p>
            <a:r>
              <a:rPr lang="en-US" smtClean="0">
                <a:latin typeface="+mj-lt"/>
              </a:rPr>
              <a:t>Helpful Lesson Study resources, guides, and materials for your district or campus.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Study Game Show!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>
                <a:latin typeface="+mj-lt"/>
              </a:rPr>
              <a:t>Now that you have learned about Texas Lesson Study, it’s time to show what you know, as a contestant in the Lesson Study Game Show!</a:t>
            </a:r>
          </a:p>
          <a:p>
            <a:pPr algn="ctr">
              <a:buNone/>
            </a:pPr>
            <a:r>
              <a:rPr lang="en-US" smtClean="0">
                <a:latin typeface="+mj-lt"/>
              </a:rPr>
              <a:t>Each table group is a team, let’s play!</a:t>
            </a:r>
          </a:p>
          <a:p>
            <a:pPr algn="ctr">
              <a:buNone/>
            </a:pPr>
            <a:endParaRPr lang="en-US" smtClean="0">
              <a:latin typeface="+mj-lt"/>
            </a:endParaRPr>
          </a:p>
          <a:p>
            <a:pPr algn="ctr">
              <a:buNone/>
            </a:pPr>
            <a:r>
              <a:rPr lang="en-US" smtClean="0">
                <a:latin typeface="+mj-lt"/>
                <a:hlinkClick r:id="rId2" action="ppaction://hlinksldjump"/>
              </a:rPr>
              <a:t>Lesson Study Game Show!</a:t>
            </a:r>
            <a:endParaRPr lang="en-US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Workshop Goals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Understand the history and purpose of Lesson Study</a:t>
            </a:r>
          </a:p>
          <a:p>
            <a:r>
              <a:rPr lang="en-US" smtClean="0">
                <a:latin typeface="+mj-lt"/>
              </a:rPr>
              <a:t>Connect Texas Lesson Study to Teaching and Learning</a:t>
            </a:r>
          </a:p>
          <a:p>
            <a:r>
              <a:rPr lang="en-US" smtClean="0">
                <a:latin typeface="+mj-lt"/>
              </a:rPr>
              <a:t>Introduce the Texas Lesson Study Cycle</a:t>
            </a:r>
          </a:p>
          <a:p>
            <a:r>
              <a:rPr lang="en-US" smtClean="0">
                <a:latin typeface="+mj-lt"/>
              </a:rPr>
              <a:t>Provide examples of Lesson Study’s application to grades (8-12) science courses</a:t>
            </a:r>
          </a:p>
          <a:p>
            <a:r>
              <a:rPr lang="en-US" smtClean="0">
                <a:latin typeface="+mj-lt"/>
              </a:rPr>
              <a:t>Prepare to implement Lesson Study 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Texas Lesson Study 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>
                <a:latin typeface="+mj-lt"/>
              </a:rPr>
              <a:t>In summary, the Texas Lesson Study is:  </a:t>
            </a:r>
          </a:p>
          <a:p>
            <a:r>
              <a:rPr lang="en-US" smtClean="0">
                <a:latin typeface="+mj-lt"/>
              </a:rPr>
              <a:t>Collaborative, research based, professional development</a:t>
            </a:r>
          </a:p>
          <a:p>
            <a:r>
              <a:rPr lang="en-US" smtClean="0">
                <a:latin typeface="+mj-lt"/>
              </a:rPr>
              <a:t>Based on a five phase framework that blends planning, research, design and development, revision, and TEKS standards.</a:t>
            </a:r>
          </a:p>
          <a:p>
            <a:r>
              <a:rPr lang="en-US" smtClean="0">
                <a:latin typeface="+mj-lt"/>
              </a:rPr>
              <a:t>Student centered and proactive: anticipating questions, obstacles, and assessment.</a:t>
            </a:r>
          </a:p>
          <a:p>
            <a:r>
              <a:rPr lang="en-US" smtClean="0">
                <a:latin typeface="+mj-lt"/>
              </a:rPr>
              <a:t>Designed to improve teaching effectiveness, share best practices, and increase student learning.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Goals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>
                <a:latin typeface="+mj-lt"/>
              </a:rPr>
              <a:t>The following were the goals of Session 1: Introduction to Lesson Study</a:t>
            </a:r>
          </a:p>
          <a:p>
            <a:r>
              <a:rPr lang="en-US" smtClean="0">
                <a:latin typeface="+mj-lt"/>
              </a:rPr>
              <a:t>Understand the history and purpose of Lesson Study</a:t>
            </a:r>
          </a:p>
          <a:p>
            <a:r>
              <a:rPr lang="en-US" smtClean="0">
                <a:latin typeface="+mj-lt"/>
              </a:rPr>
              <a:t>Connect Texas Lesson Study to Teaching and Learning</a:t>
            </a:r>
          </a:p>
          <a:p>
            <a:r>
              <a:rPr lang="en-US" smtClean="0">
                <a:latin typeface="+mj-lt"/>
              </a:rPr>
              <a:t>Introduce the Texas Lesson Study Cycle</a:t>
            </a:r>
          </a:p>
          <a:p>
            <a:r>
              <a:rPr lang="en-US" smtClean="0">
                <a:latin typeface="+mj-lt"/>
              </a:rPr>
              <a:t>Provide examples of Lesson Study’s application to grades (8-12) science courses</a:t>
            </a:r>
          </a:p>
          <a:p>
            <a:r>
              <a:rPr lang="en-US" smtClean="0">
                <a:latin typeface="+mj-lt"/>
              </a:rPr>
              <a:t>Prepare to implement Lesson Study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Next Workshop Session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mtClean="0">
                <a:latin typeface="+mj-lt"/>
              </a:rPr>
              <a:t>Next week, in workshop Session 2, we will: </a:t>
            </a:r>
          </a:p>
          <a:p>
            <a:r>
              <a:rPr lang="en-US" smtClean="0">
                <a:latin typeface="+mj-lt"/>
              </a:rPr>
              <a:t>Apply our knowledge of Texas Lesson study from Session 1</a:t>
            </a:r>
          </a:p>
          <a:p>
            <a:r>
              <a:rPr lang="en-US" smtClean="0">
                <a:latin typeface="+mj-lt"/>
              </a:rPr>
              <a:t>Reflect and discuss our personal ideas and views about education and Lesson Study from Questionnaire 1.1 </a:t>
            </a:r>
          </a:p>
          <a:p>
            <a:r>
              <a:rPr lang="en-US" smtClean="0">
                <a:latin typeface="+mj-lt"/>
              </a:rPr>
              <a:t>Use your creativity, passion, and existing lessons to explore Phases 1 and 2 of the Texas Lesson Study cycle </a:t>
            </a:r>
          </a:p>
          <a:p>
            <a:r>
              <a:rPr lang="en-US" smtClean="0">
                <a:latin typeface="+mj-lt"/>
              </a:rPr>
              <a:t>Begin to create our own Lesson Study proposals using your Lessons and Planning skills</a:t>
            </a:r>
          </a:p>
          <a:p>
            <a:r>
              <a:rPr lang="en-US" smtClean="0">
                <a:latin typeface="+mj-lt"/>
              </a:rPr>
              <a:t>Discuss how we can use Lesson Study in your specific grades (8-12) science courses</a:t>
            </a:r>
          </a:p>
          <a:p>
            <a:r>
              <a:rPr lang="en-US" smtClean="0">
                <a:latin typeface="+mj-lt"/>
              </a:rPr>
              <a:t>Officially “set sail” and begin our Lesson Study Voyage!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Follow-Up Activity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mtClean="0">
                <a:latin typeface="+mj-lt"/>
              </a:rPr>
              <a:t>Following today’s workshop session, I encourage you to reflect on your own teaching, and begin exploring the Texas Lesson Study. </a:t>
            </a:r>
          </a:p>
          <a:p>
            <a:pPr>
              <a:buNone/>
            </a:pPr>
            <a:r>
              <a:rPr lang="en-US" smtClean="0">
                <a:latin typeface="+mj-lt"/>
              </a:rPr>
              <a:t>Please complete the following tasks for next week: </a:t>
            </a:r>
          </a:p>
          <a:p>
            <a:r>
              <a:rPr lang="en-US" smtClean="0">
                <a:latin typeface="+mj-lt"/>
              </a:rPr>
              <a:t>Complete the provided Questionnaire 1.1 – “Beginning the Lesson Study Voyage” and bring it to our next session.</a:t>
            </a:r>
          </a:p>
          <a:p>
            <a:r>
              <a:rPr lang="en-US" smtClean="0">
                <a:latin typeface="+mj-lt"/>
              </a:rPr>
              <a:t>Select your ‘favourite’ lesson you teach in class and bring it next week, we will use your passion and creativity to further explore Lesson Study in our next session “ Session 2: Setting Sail in Lesson Study! Phases 1 and 2”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>
                <a:latin typeface="+mj-lt"/>
              </a:rPr>
              <a:t>Thank you for attending today’s Texas Lesson Study Workshop Session 1: Introduction to Lesson Study</a:t>
            </a:r>
          </a:p>
          <a:p>
            <a:r>
              <a:rPr lang="en-US" smtClean="0">
                <a:latin typeface="+mj-lt"/>
              </a:rPr>
              <a:t>Are there any questions or comments before we conclude?</a:t>
            </a:r>
          </a:p>
          <a:p>
            <a:pPr>
              <a:buNone/>
            </a:pPr>
            <a:r>
              <a:rPr lang="en-US" smtClean="0">
                <a:latin typeface="+mj-lt"/>
              </a:rPr>
              <a:t>Please feel free to contact me with questions, comments, or concerns</a:t>
            </a:r>
          </a:p>
          <a:p>
            <a:pPr>
              <a:buNone/>
            </a:pPr>
            <a:r>
              <a:rPr lang="en-US" smtClean="0">
                <a:latin typeface="+mj-lt"/>
              </a:rPr>
              <a:t>Dr. Jaime McQueen</a:t>
            </a:r>
          </a:p>
          <a:p>
            <a:pPr>
              <a:buNone/>
            </a:pPr>
            <a:r>
              <a:rPr lang="en-US" smtClean="0">
                <a:latin typeface="+mj-lt"/>
              </a:rPr>
              <a:t>E-mail: </a:t>
            </a:r>
            <a:r>
              <a:rPr lang="en-US" smtClean="0">
                <a:latin typeface="+mj-lt"/>
                <a:hlinkClick r:id="rId2"/>
              </a:rPr>
              <a:t>Jaime.McQueen@gmail.com</a:t>
            </a:r>
            <a:endParaRPr lang="en-US" smtClean="0">
              <a:latin typeface="+mj-lt"/>
            </a:endParaRPr>
          </a:p>
          <a:p>
            <a:pPr>
              <a:buNone/>
            </a:pPr>
            <a:r>
              <a:rPr lang="en-US" smtClean="0">
                <a:latin typeface="+mj-lt"/>
              </a:rPr>
              <a:t>Phone: 361-236-9159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mtClean="0">
                <a:latin typeface="+mj-lt"/>
              </a:rPr>
              <a:t>Echevarria, K. (n.d., December 12). Making ambitious practice public: A science-focused lesson study conference summary[Blog post]. Retrieved from https://ssec.si.edu/stemvisions-blog/making-ambitious-practice-public-science-focused-lesson-study-conference-summary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mtClean="0">
                <a:latin typeface="+mj-lt"/>
              </a:rPr>
              <a:t>Isozaki, T. (2015). Lesson study research and practice in science classrooms. </a:t>
            </a:r>
            <a:r>
              <a:rPr lang="en-US" i="1" smtClean="0">
                <a:latin typeface="+mj-lt"/>
              </a:rPr>
              <a:t>Encyclopedia of science education</a:t>
            </a:r>
            <a:r>
              <a:rPr lang="en-US" smtClean="0">
                <a:latin typeface="+mj-lt"/>
              </a:rPr>
              <a:t>, 615-618.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mtClean="0">
                <a:latin typeface="+mj-lt"/>
              </a:rPr>
              <a:t>Lewis, C. (2009). What is the nature of knowledge development in lesson study?. </a:t>
            </a:r>
            <a:r>
              <a:rPr lang="en-US" i="1" smtClean="0">
                <a:latin typeface="+mj-lt"/>
              </a:rPr>
              <a:t>Educational action research</a:t>
            </a:r>
            <a:r>
              <a:rPr lang="en-US" smtClean="0">
                <a:latin typeface="+mj-lt"/>
              </a:rPr>
              <a:t>, </a:t>
            </a:r>
            <a:r>
              <a:rPr lang="en-US" i="1" smtClean="0">
                <a:latin typeface="+mj-lt"/>
              </a:rPr>
              <a:t>17</a:t>
            </a:r>
            <a:r>
              <a:rPr lang="en-US" smtClean="0">
                <a:latin typeface="+mj-lt"/>
              </a:rPr>
              <a:t>(1), 95-110.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mtClean="0">
                <a:latin typeface="+mj-lt"/>
              </a:rPr>
              <a:t>(TCTA)Texas Classroom Teachers Association(2016). Japanese Lesson Study. Retrieved from https://tcta.org/node/14270-japanese_lesson_study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mtClean="0">
                <a:latin typeface="+mj-lt"/>
              </a:rPr>
              <a:t>(TEA)Texas Education Association (2016). Texas Lesson Study. Retrieved from https://www.texasgateway.org/resource/texas-lesson-study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mtClean="0">
                <a:latin typeface="+mj-lt"/>
              </a:rPr>
              <a:t>Zacharia, Z. C. (2015). Examining whether touch sensory feedback is necessary for science learning through experimentation: A literature review of two different lines of research across K-16. </a:t>
            </a:r>
            <a:r>
              <a:rPr lang="en-US" i="1" smtClean="0">
                <a:latin typeface="+mj-lt"/>
              </a:rPr>
              <a:t>Educational Research Review</a:t>
            </a:r>
            <a:r>
              <a:rPr lang="en-US" smtClean="0">
                <a:latin typeface="+mj-lt"/>
              </a:rPr>
              <a:t>, </a:t>
            </a:r>
            <a:r>
              <a:rPr lang="en-US" i="1" smtClean="0">
                <a:latin typeface="+mj-lt"/>
              </a:rPr>
              <a:t>16</a:t>
            </a:r>
            <a:r>
              <a:rPr lang="en-US" smtClean="0">
                <a:latin typeface="+mj-lt"/>
              </a:rPr>
              <a:t>, 116-137.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smtClean="0">
              <a:latin typeface="+mj-lt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smtClean="0">
              <a:latin typeface="+mj-lt"/>
            </a:endParaRPr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9714" y="340578"/>
            <a:ext cx="8373286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game officially licensed by Jeopardy!?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it’s not. This game is a PARODY game.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buAutoNum type="alphaUcPeriod"/>
            </a:pP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buFontTx/>
              <a:buAutoNum type="alphaUcPeriod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4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FFFFFF"/>
                </a:solidFill>
                <a:latin typeface="Impact" pitchFamily="34" charset="0"/>
              </a:rPr>
              <a:t>Lesson Study     Lesson Study     Lesson Study    Lesson Study     Lesson Study    Lesson Study    Lesson Study     Lesson Study  Lesson Study     Lesson Study       </a:t>
            </a:r>
            <a:r>
              <a:rPr lang="en-US" altLang="en-US" sz="2800" dirty="0" smtClean="0">
                <a:solidFill>
                  <a:srgbClr val="FFFFFF"/>
                </a:solidFill>
                <a:latin typeface="Impact" pitchFamily="34" charset="0"/>
              </a:rPr>
              <a:t>JEOPARODY   </a:t>
            </a:r>
            <a:endParaRPr lang="en-US" altLang="en-US" sz="28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gradFill rotWithShape="1">
            <a:gsLst>
              <a:gs pos="0">
                <a:srgbClr val="EDD15B">
                  <a:gamma/>
                  <a:shade val="46275"/>
                  <a:invGamma/>
                  <a:alpha val="0"/>
                </a:srgbClr>
              </a:gs>
              <a:gs pos="50000">
                <a:schemeClr val="bg1">
                  <a:alpha val="27000"/>
                </a:schemeClr>
              </a:gs>
              <a:gs pos="100000">
                <a:srgbClr val="EDD15B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FFFFFF"/>
                </a:solidFill>
                <a:latin typeface="Impact" pitchFamily="34" charset="0"/>
              </a:rPr>
              <a:t>Lesson Study        Lesson Study       Lesson Study     Lesson Study     Lesson Study     Lesson Study  Lesson Study  Lesson Study   Lesson Study     Lesson Study   </a:t>
            </a:r>
            <a:endParaRPr lang="en-US" altLang="en-US" sz="28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360" y="2967335"/>
            <a:ext cx="8921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smtClean="0">
                <a:ln w="50800"/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Lesson Study: The Game Show</a:t>
            </a:r>
            <a:endParaRPr lang="en-US" sz="5400" b="1" cap="none" spc="0">
              <a:ln w="50800"/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1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9714" y="340578"/>
            <a:ext cx="8373286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game officially licensed by Jeopardy!?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it’s not. This game is a PARODY game. 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How do I reset the links on the main board back to yellow?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72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="" xmlns:p14="http://schemas.microsoft.com/office/powerpoint/2010/main" val="3592836085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Texas Lesson Study?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smtClean="0">
                <a:latin typeface="+mj-lt"/>
              </a:rPr>
              <a:t>Lesson study is a collaborative, research based, and systematic way to plan lessons. Where teams of teachers do the following:</a:t>
            </a:r>
          </a:p>
          <a:p>
            <a:pPr lvl="1"/>
            <a:r>
              <a:rPr lang="en-US" sz="1900" smtClean="0">
                <a:latin typeface="+mj-lt"/>
              </a:rPr>
              <a:t>Identify research themes and student expectation(s) (SEs) from the Texas Essential Knowledge and Skills (TEKS) </a:t>
            </a:r>
          </a:p>
          <a:p>
            <a:pPr lvl="1"/>
            <a:r>
              <a:rPr lang="en-US" sz="1800" smtClean="0">
                <a:latin typeface="+mj-lt"/>
              </a:rPr>
              <a:t>Research best instructional practices and plan a strategic, research-based lesson</a:t>
            </a:r>
          </a:p>
          <a:p>
            <a:pPr lvl="1"/>
            <a:r>
              <a:rPr lang="en-US" sz="1800" smtClean="0">
                <a:latin typeface="+mj-lt"/>
              </a:rPr>
              <a:t>Teach the lesson to students and collect data </a:t>
            </a:r>
          </a:p>
          <a:p>
            <a:pPr lvl="1"/>
            <a:r>
              <a:rPr lang="en-US" sz="1800" smtClean="0">
                <a:latin typeface="+mj-lt"/>
              </a:rPr>
              <a:t>Reflect on the lesson and revise</a:t>
            </a:r>
          </a:p>
          <a:p>
            <a:pPr lvl="1"/>
            <a:r>
              <a:rPr lang="en-US" sz="1800" smtClean="0">
                <a:latin typeface="+mj-lt"/>
              </a:rPr>
              <a:t>Share the research-based lesson and report via the Texas Gateway.</a:t>
            </a:r>
          </a:p>
          <a:p>
            <a:pPr>
              <a:buNone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5486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smtClean="0">
                <a:latin typeface="+mj-lt"/>
              </a:rPr>
              <a:t>Source: Texas Education Agency(TEA) (2016)</a:t>
            </a:r>
            <a:endParaRPr lang="en-US" sz="12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Introductory Topics</a:t>
            </a:r>
            <a:endParaRPr lang="en-US" altLang="en-US" sz="66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Teaching and Lesson Study</a:t>
            </a:r>
            <a:endParaRPr lang="en-US" altLang="en-US" sz="66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The Lesson Study Cycle</a:t>
            </a:r>
            <a:endParaRPr lang="en-US" altLang="en-US" sz="66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Lesson Cycle Phases</a:t>
            </a:r>
            <a:endParaRPr lang="en-US" altLang="en-US" sz="66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407113"/>
            <a:ext cx="75660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Lesson Study and Science Education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407113"/>
            <a:ext cx="75660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Random Lesson Study Knowledge</a:t>
            </a:r>
            <a:endParaRPr lang="en-US" altLang="en-US" sz="66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778135"/>
            <a:ext cx="1166813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10" smtClean="0">
                <a:solidFill>
                  <a:srgbClr val="FFFFFF"/>
                </a:solidFill>
                <a:latin typeface="Arial Black"/>
              </a:rPr>
              <a:t>Intro Topics</a:t>
            </a:r>
            <a:endParaRPr lang="en-US" sz="1200" b="1" kern="1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5502" y="685690"/>
            <a:ext cx="1165225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10" smtClean="0">
                <a:solidFill>
                  <a:srgbClr val="FFFFFF"/>
                </a:solidFill>
                <a:latin typeface="Arial Black"/>
              </a:rPr>
              <a:t>Teaching and Lesson Study</a:t>
            </a:r>
            <a:endParaRPr lang="en-US" sz="1200" b="1" kern="1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5027" y="685690"/>
            <a:ext cx="1166813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10" smtClean="0">
                <a:solidFill>
                  <a:srgbClr val="FFFFFF"/>
                </a:solidFill>
                <a:latin typeface="Arial Black"/>
              </a:rPr>
              <a:t>The Lesson Study Cycle</a:t>
            </a:r>
            <a:endParaRPr lang="en-US" sz="1200" b="1" kern="1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685690"/>
            <a:ext cx="1166813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10" smtClean="0">
                <a:solidFill>
                  <a:srgbClr val="FFFFFF"/>
                </a:solidFill>
                <a:latin typeface="Arial Black"/>
              </a:rPr>
              <a:t>Lesson Cycle Phases</a:t>
            </a:r>
            <a:endParaRPr lang="en-US" sz="1200" b="1" kern="1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685690"/>
            <a:ext cx="1166812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10" smtClean="0">
                <a:solidFill>
                  <a:srgbClr val="FFFFFF"/>
                </a:solidFill>
                <a:latin typeface="Arial Black"/>
              </a:rPr>
              <a:t>Lesson Study and Science</a:t>
            </a:r>
            <a:endParaRPr lang="en-US" sz="1200" b="1" kern="1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720315"/>
            <a:ext cx="1166812" cy="57708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10" smtClean="0">
                <a:solidFill>
                  <a:srgbClr val="FFFFFF"/>
                </a:solidFill>
                <a:latin typeface="Arial Black"/>
              </a:rPr>
              <a:t>Random Lesson Study Knowledge</a:t>
            </a:r>
            <a:endParaRPr lang="en-US" sz="1050" b="1" kern="1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847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</a:t>
            </a:r>
            <a:r>
              <a:rPr lang="en-US" altLang="en-US" sz="1400" b="1" smtClean="0">
                <a:solidFill>
                  <a:srgbClr val="FFFFFF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LESSON STUDY!</a:t>
            </a:r>
            <a:endParaRPr lang="en-US" altLang="en-US" sz="14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838202" y="600671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$100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6000" b="1" smtClean="0">
                <a:solidFill>
                  <a:schemeClr val="bg1"/>
                </a:solidFill>
              </a:rPr>
              <a:t>Is a collaborative, research based, and systematic way to plan lessons.</a:t>
            </a:r>
            <a:endParaRPr lang="en-US" altLang="en-US" sz="6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1985665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What is Lesson Study?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28600" y="6324600"/>
            <a:ext cx="19235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2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Back to Game Board</a:t>
            </a:r>
            <a:endParaRPr lang="en-US" sz="12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815977" y="880945"/>
            <a:ext cx="75660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$200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6600" smtClean="0">
                <a:solidFill>
                  <a:schemeClr val="bg1"/>
                </a:solidFill>
              </a:rPr>
              <a:t>Lesson study was first used in Japan in what year?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History and Purpose of Lesson Study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smtClean="0">
                <a:latin typeface="+mj-lt"/>
              </a:rPr>
              <a:t>History</a:t>
            </a:r>
          </a:p>
          <a:p>
            <a:r>
              <a:rPr lang="en-US" smtClean="0">
                <a:latin typeface="+mj-lt"/>
              </a:rPr>
              <a:t>Lesson study was first used in Japan in 1872! </a:t>
            </a:r>
            <a:r>
              <a:rPr lang="en-US" sz="1400" smtClean="0">
                <a:latin typeface="+mj-lt"/>
              </a:rPr>
              <a:t>(Texas Classroom Teachers Association [TCTA], 2016)</a:t>
            </a:r>
          </a:p>
          <a:p>
            <a:r>
              <a:rPr lang="en-US" smtClean="0">
                <a:latin typeface="+mj-lt"/>
              </a:rPr>
              <a:t>Was introduced in America in 1999 following publication of </a:t>
            </a:r>
            <a:r>
              <a:rPr lang="en-US" i="1" smtClean="0">
                <a:latin typeface="+mj-lt"/>
              </a:rPr>
              <a:t>The Teaching Gap, </a:t>
            </a:r>
            <a:r>
              <a:rPr lang="en-US" smtClean="0">
                <a:latin typeface="+mj-lt"/>
              </a:rPr>
              <a:t>a book about the Third International Math and Science Study (TIMSS) </a:t>
            </a:r>
            <a:r>
              <a:rPr lang="en-US" sz="1400" smtClean="0">
                <a:latin typeface="+mj-lt"/>
              </a:rPr>
              <a:t>(TCTA, 2016)</a:t>
            </a:r>
          </a:p>
          <a:p>
            <a:r>
              <a:rPr lang="en-US" smtClean="0">
                <a:latin typeface="+mj-lt"/>
              </a:rPr>
              <a:t>Derived from the Japanese word “</a:t>
            </a:r>
            <a:r>
              <a:rPr lang="en-US" b="1" smtClean="0">
                <a:latin typeface="+mj-lt"/>
              </a:rPr>
              <a:t>jugyokenkyu” </a:t>
            </a:r>
            <a:r>
              <a:rPr lang="en-US" smtClean="0">
                <a:latin typeface="+mj-lt"/>
              </a:rPr>
              <a:t>which translates to</a:t>
            </a:r>
            <a:r>
              <a:rPr lang="en-US" b="1" smtClean="0">
                <a:latin typeface="+mj-lt"/>
              </a:rPr>
              <a:t> </a:t>
            </a:r>
            <a:r>
              <a:rPr lang="en-US" smtClean="0">
                <a:latin typeface="+mj-lt"/>
              </a:rPr>
              <a:t>“the study or research of teaching and learning.” </a:t>
            </a:r>
            <a:r>
              <a:rPr lang="en-US" sz="1400" smtClean="0">
                <a:latin typeface="+mj-lt"/>
              </a:rPr>
              <a:t>(TCTA, 2016)</a:t>
            </a:r>
          </a:p>
          <a:p>
            <a:pPr>
              <a:buNone/>
            </a:pPr>
            <a:endParaRPr lang="en-US" i="1" smtClean="0">
              <a:latin typeface="+mj-lt"/>
            </a:endParaRPr>
          </a:p>
          <a:p>
            <a:pPr>
              <a:buNone/>
            </a:pPr>
            <a:r>
              <a:rPr lang="en-US" b="1" smtClean="0">
                <a:latin typeface="+mj-lt"/>
              </a:rPr>
              <a:t>Purpose</a:t>
            </a:r>
          </a:p>
          <a:p>
            <a:r>
              <a:rPr lang="en-US" smtClean="0">
                <a:latin typeface="+mj-lt"/>
              </a:rPr>
              <a:t> Help teachers improve their effectiveness</a:t>
            </a:r>
          </a:p>
          <a:p>
            <a:r>
              <a:rPr lang="en-US" smtClean="0">
                <a:latin typeface="+mj-lt"/>
              </a:rPr>
              <a:t> Share educational best practices </a:t>
            </a:r>
          </a:p>
          <a:p>
            <a:r>
              <a:rPr lang="en-US" smtClean="0">
                <a:latin typeface="+mj-lt"/>
              </a:rPr>
              <a:t> Focus on </a:t>
            </a:r>
            <a:r>
              <a:rPr lang="en-US" i="1" smtClean="0">
                <a:latin typeface="+mj-lt"/>
              </a:rPr>
              <a:t>student centered </a:t>
            </a:r>
            <a:r>
              <a:rPr lang="en-US" smtClean="0">
                <a:latin typeface="+mj-lt"/>
              </a:rPr>
              <a:t>instruction</a:t>
            </a:r>
          </a:p>
          <a:p>
            <a:r>
              <a:rPr lang="en-US" smtClean="0">
                <a:latin typeface="+mj-lt"/>
              </a:rPr>
              <a:t> Foster collaboration between lesson study groups and facilitators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What is 1872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" y="62484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15977" y="339777"/>
            <a:ext cx="75660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$300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4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Lesson Study was introduced in America in 1999 following publication of </a:t>
            </a:r>
            <a:r>
              <a:rPr lang="en-US" sz="44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______, </a:t>
            </a:r>
            <a:r>
              <a:rPr lang="en-US" sz="4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book about the Third International Math and Science Study (TIMSS)</a:t>
            </a:r>
            <a:endParaRPr lang="en-US" altLang="en-U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i="1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The Teaching Gap</a:t>
            </a:r>
            <a:endParaRPr lang="en-US" altLang="en-US" sz="6000" i="1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" y="62484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815977" y="678331"/>
            <a:ext cx="75660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40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Comes from the Japanese word “</a:t>
            </a:r>
            <a:r>
              <a:rPr lang="en-US" sz="4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jugyokenkyu” </a:t>
            </a:r>
            <a:r>
              <a:rPr lang="en-US" sz="40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which translates to</a:t>
            </a:r>
            <a:r>
              <a:rPr lang="en-US" sz="4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“the study or research of _____ and _____”.</a:t>
            </a:r>
            <a:endParaRPr lang="en-US" altLang="en-US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Teaching, Learning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3246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762000" y="561975"/>
            <a:ext cx="75438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$500</a:t>
            </a:r>
          </a:p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Help teachers improve their effectiveness</a:t>
            </a:r>
          </a:p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Share educational best practices </a:t>
            </a:r>
          </a:p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Focus on </a:t>
            </a:r>
            <a:r>
              <a:rPr lang="en-US" sz="2400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student centered </a:t>
            </a:r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instruction</a:t>
            </a:r>
          </a:p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Foster collaboration between lesson study groups and facilitators</a:t>
            </a:r>
          </a:p>
          <a:p>
            <a:pPr>
              <a:buNone/>
            </a:pPr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These are all examples of the ____________ of Lesson Study.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Purpose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81000" y="62484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15977" y="-275775"/>
            <a:ext cx="7566025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0" smtClean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$100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Texas Lesson Study offers:__________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between teachers, schools, and districts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smtClean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smtClean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Collaboration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28600" y="62484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955329"/>
            <a:ext cx="7566025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$200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Lesson Study is _______ driven, systematic, and effective planning and instruction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teach with Lesson Study?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>
                <a:latin typeface="+mj-lt"/>
              </a:rPr>
              <a:t>Texas Lesson Study offers:</a:t>
            </a:r>
          </a:p>
          <a:p>
            <a:r>
              <a:rPr lang="en-US" smtClean="0">
                <a:latin typeface="+mj-lt"/>
              </a:rPr>
              <a:t>Respect for </a:t>
            </a:r>
            <a:r>
              <a:rPr lang="en-US" i="1" smtClean="0">
                <a:latin typeface="+mj-lt"/>
              </a:rPr>
              <a:t>you, </a:t>
            </a:r>
            <a:r>
              <a:rPr lang="en-US" smtClean="0">
                <a:latin typeface="+mj-lt"/>
              </a:rPr>
              <a:t>the educator. Allows you to use your skills, creativity, and experience.</a:t>
            </a:r>
          </a:p>
          <a:p>
            <a:r>
              <a:rPr lang="en-US" smtClean="0">
                <a:latin typeface="+mj-lt"/>
              </a:rPr>
              <a:t>Collaboration between teachers, schools, and districts</a:t>
            </a:r>
          </a:p>
          <a:p>
            <a:r>
              <a:rPr lang="en-US" smtClean="0">
                <a:latin typeface="+mj-lt"/>
              </a:rPr>
              <a:t>Research driven, systematic, and effective planning and instruction</a:t>
            </a:r>
          </a:p>
          <a:p>
            <a:r>
              <a:rPr lang="en-US" smtClean="0">
                <a:latin typeface="+mj-lt"/>
              </a:rPr>
              <a:t>Positive benefits to teaching effectiveness, school academic culture, and school social culture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Research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81000" y="6172200"/>
            <a:ext cx="13978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524443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$300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Lesson Study has a _______ research approach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Proactive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28600" y="61722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524443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$400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Lesson Study is an _________ process, and may require revisions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81000" y="62484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Iterative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484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1632438"/>
            <a:ext cx="756602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$500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Using a team of educators, this is the main way to evaluate a Lesson Study</a:t>
            </a:r>
            <a:endParaRPr lang="en-US" altLang="en-US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What is Observation?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484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801441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$100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The First Phase of the Texas Lesson Study Cylce</a:t>
            </a:r>
            <a:endParaRPr lang="en-US" altLang="en-US" sz="4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913" y="2727325"/>
            <a:ext cx="2122487" cy="180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 bwMode="auto">
          <a:xfrm>
            <a:off x="1657964" y="1189911"/>
            <a:ext cx="59490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4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Examine + Identify</a:t>
            </a:r>
            <a:endParaRPr lang="en-US" sz="4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28600" y="61722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3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986107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$200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The 2</a:t>
            </a:r>
            <a:r>
              <a:rPr lang="en-US" altLang="en-US" sz="6000" baseline="30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nd</a:t>
            </a: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 Phase of the Texas Lesson Study Cycle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smtClean="0"/>
              <a:t>Will Lesson Study help </a:t>
            </a:r>
            <a:r>
              <a:rPr lang="en-US" sz="4200" b="1" i="1" smtClean="0"/>
              <a:t>my</a:t>
            </a:r>
            <a:r>
              <a:rPr lang="en-US" sz="4200" smtClean="0"/>
              <a:t> students?</a:t>
            </a:r>
            <a:endParaRPr lang="en-US" sz="420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524000"/>
          <a:ext cx="8458200" cy="468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762000">
                <a:tc gridSpan="3"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+mj-lt"/>
                        </a:rPr>
                        <a:t>Lesson Study and Student Achievement</a:t>
                      </a:r>
                      <a:r>
                        <a:rPr lang="en-US" baseline="0" smtClean="0">
                          <a:latin typeface="+mj-lt"/>
                        </a:rPr>
                        <a:t> in Science</a:t>
                      </a:r>
                      <a:endParaRPr lang="en-US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+mj-lt"/>
                        </a:rPr>
                        <a:t>Source </a:t>
                      </a:r>
                      <a:endParaRPr lang="en-US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+mj-lt"/>
                        </a:rPr>
                        <a:t>Lesson</a:t>
                      </a:r>
                      <a:r>
                        <a:rPr lang="en-US" b="1" baseline="0" smtClean="0">
                          <a:latin typeface="+mj-lt"/>
                        </a:rPr>
                        <a:t> Study Topic</a:t>
                      </a:r>
                      <a:endParaRPr lang="en-US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+mj-lt"/>
                        </a:rPr>
                        <a:t>Outcome</a:t>
                      </a:r>
                      <a:endParaRPr lang="en-US" b="1">
                        <a:latin typeface="+mj-lt"/>
                      </a:endParaRPr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(Lewis, 2009)</a:t>
                      </a:r>
                      <a:endParaRPr lang="en-US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Teachers use of lesson</a:t>
                      </a:r>
                      <a:r>
                        <a:rPr lang="en-US" baseline="0" smtClean="0">
                          <a:latin typeface="+mj-lt"/>
                        </a:rPr>
                        <a:t> study</a:t>
                      </a:r>
                      <a:endParaRPr lang="en-US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Knowledge of subject matter was improved</a:t>
                      </a:r>
                      <a:endParaRPr lang="en-US">
                        <a:latin typeface="+mj-lt"/>
                      </a:endParaRPr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(Isozaki, 2015)</a:t>
                      </a:r>
                      <a:endParaRPr lang="en-US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Lesson study in science education</a:t>
                      </a:r>
                      <a:endParaRPr lang="en-US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Lesson study strengthens</a:t>
                      </a:r>
                      <a:r>
                        <a:rPr lang="en-US" baseline="0" smtClean="0">
                          <a:latin typeface="+mj-lt"/>
                        </a:rPr>
                        <a:t> teaching and learning</a:t>
                      </a:r>
                      <a:endParaRPr lang="en-US">
                        <a:latin typeface="+mj-lt"/>
                      </a:endParaRPr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(Echevarria, n.d.)</a:t>
                      </a:r>
                      <a:endParaRPr lang="en-US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Lesson study in science education</a:t>
                      </a:r>
                      <a:endParaRPr lang="en-US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Teachers</a:t>
                      </a:r>
                      <a:r>
                        <a:rPr lang="en-US" baseline="0" smtClean="0">
                          <a:latin typeface="+mj-lt"/>
                        </a:rPr>
                        <a:t> approved of lesson study, it helped to teach science inquiry</a:t>
                      </a:r>
                      <a:endParaRPr lang="en-US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38200" y="1676400"/>
            <a:ext cx="75660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Review and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Plan </a:t>
            </a:r>
            <a:endParaRPr lang="en-US" altLang="en-US" sz="44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38400"/>
            <a:ext cx="2057400" cy="28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 bwMode="auto">
          <a:xfrm>
            <a:off x="304800" y="64008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3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524443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$300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The 3</a:t>
            </a:r>
            <a:r>
              <a:rPr lang="en-US" altLang="en-US" sz="6000" baseline="30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rd</a:t>
            </a: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 Phase of the Texas Lesson Study Cycle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762000" y="1295400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Teach and Observe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352800"/>
            <a:ext cx="23708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 bwMode="auto">
          <a:xfrm>
            <a:off x="304800" y="62484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3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 $400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The 4</a:t>
            </a:r>
            <a:r>
              <a:rPr lang="en-US" altLang="en-US" sz="6000" baseline="30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th</a:t>
            </a: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 Phase of the Texas Lesson Study Cycle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Reflect and Revise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743199"/>
            <a:ext cx="1905000" cy="266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 bwMode="auto">
          <a:xfrm>
            <a:off x="304800" y="63246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3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986107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$500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The 5</a:t>
            </a:r>
            <a:r>
              <a:rPr lang="en-US" altLang="en-US" sz="6000" baseline="30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th</a:t>
            </a: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 Phase of the Texas Lesson Study Cycle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38200" y="1219200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Share and Network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00400"/>
            <a:ext cx="230386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 bwMode="auto">
          <a:xfrm>
            <a:off x="381000" y="62484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3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1632438"/>
            <a:ext cx="756602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$100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In the 1</a:t>
            </a:r>
            <a:r>
              <a:rPr lang="en-US" altLang="en-US" baseline="30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</a:t>
            </a:r>
            <a:r>
              <a:rPr lang="en-US" altLang="en-US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 step of phase one, educators collaborate to develop a ___________?</a:t>
            </a:r>
            <a:endParaRPr lang="en-US" altLang="en-US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Research Theme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28600" y="63246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1019962"/>
            <a:ext cx="7566025" cy="37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$200</a:t>
            </a:r>
          </a:p>
          <a:p>
            <a:pPr marL="640080" indent="-246888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Consider scope and sequence</a:t>
            </a:r>
            <a:endParaRPr lang="en-US" i="1" smtClean="0">
              <a:solidFill>
                <a:schemeClr val="bg1"/>
              </a:solidFill>
              <a:latin typeface="Arial Black" pitchFamily="34" charset="0"/>
            </a:endParaRPr>
          </a:p>
          <a:p>
            <a:pPr marL="640080" indent="-246888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Student data review</a:t>
            </a:r>
            <a:endParaRPr lang="en-US" i="1" smtClean="0">
              <a:solidFill>
                <a:schemeClr val="bg1"/>
              </a:solidFill>
              <a:latin typeface="Arial Black" pitchFamily="34" charset="0"/>
            </a:endParaRPr>
          </a:p>
          <a:p>
            <a:pPr marL="640080" indent="-246888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Choose TEKS Standard(s) </a:t>
            </a:r>
          </a:p>
          <a:p>
            <a:pPr marL="640080" indent="-246888">
              <a:buClr>
                <a:schemeClr val="accent1"/>
              </a:buClr>
              <a:buNone/>
            </a:pP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Are all part of this step of Phase 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smtClean="0"/>
              <a:t>The Lesson Study Difference...</a:t>
            </a:r>
            <a:endParaRPr lang="en-US" sz="360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-381000" y="533400"/>
            <a:ext cx="4040188" cy="40743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smtClean="0"/>
          </a:p>
          <a:p>
            <a:pPr>
              <a:buNone/>
            </a:pPr>
            <a:endParaRPr lang="en-US" sz="1800" smtClean="0"/>
          </a:p>
          <a:p>
            <a:pPr>
              <a:buNone/>
            </a:pPr>
            <a:endParaRPr lang="en-US" sz="180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3000" y="1600200"/>
          <a:ext cx="6477000" cy="475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1841362"/>
                <a:gridCol w="3416439"/>
              </a:tblGrid>
              <a:tr h="449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+mj-lt"/>
                        </a:rPr>
                        <a:t>Lesson Study</a:t>
                      </a:r>
                    </a:p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+mj-lt"/>
                        </a:rPr>
                        <a:t>Traditional Lesson Planning</a:t>
                      </a:r>
                    </a:p>
                    <a:p>
                      <a:endParaRPr lang="en-US"/>
                    </a:p>
                  </a:txBody>
                  <a:tcPr/>
                </a:tc>
              </a:tr>
              <a:tr h="768860"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+mj-lt"/>
                        </a:rPr>
                        <a:t>Planning approach</a:t>
                      </a:r>
                      <a:endParaRPr lang="en-US" sz="14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+mj-lt"/>
                        </a:rPr>
                        <a:t>Proactive</a:t>
                      </a:r>
                    </a:p>
                    <a:p>
                      <a:endParaRPr lang="en-US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+mj-lt"/>
                        </a:rPr>
                        <a:t>Reactive</a:t>
                      </a:r>
                    </a:p>
                  </a:txBody>
                  <a:tcPr/>
                </a:tc>
              </a:tr>
              <a:tr h="768860"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+mj-lt"/>
                        </a:rPr>
                        <a:t>Lesson</a:t>
                      </a:r>
                      <a:r>
                        <a:rPr lang="en-US" sz="1400" b="1" baseline="0" smtClean="0">
                          <a:latin typeface="+mj-lt"/>
                        </a:rPr>
                        <a:t> Development</a:t>
                      </a:r>
                      <a:endParaRPr lang="en-US" sz="14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+mj-lt"/>
                        </a:rPr>
                        <a:t>Research 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+mj-lt"/>
                        </a:rPr>
                        <a:t>Pre-defined</a:t>
                      </a:r>
                    </a:p>
                    <a:p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</a:tr>
              <a:tr h="768860"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+mj-lt"/>
                        </a:rPr>
                        <a:t>Planning Process</a:t>
                      </a:r>
                      <a:endParaRPr lang="en-US" sz="14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+mj-lt"/>
                        </a:rPr>
                        <a:t>Iterative</a:t>
                      </a:r>
                      <a:r>
                        <a:rPr lang="en-US" sz="1400" b="0" baseline="0" smtClean="0">
                          <a:latin typeface="+mj-lt"/>
                        </a:rPr>
                        <a:t> </a:t>
                      </a:r>
                      <a:endParaRPr lang="en-US" sz="1400" b="0" smtClean="0">
                        <a:latin typeface="+mj-lt"/>
                      </a:endParaRPr>
                    </a:p>
                    <a:p>
                      <a:endParaRPr lang="en-US" sz="1400" b="0" baseline="0" smtClean="0">
                        <a:latin typeface="+mj-lt"/>
                      </a:endParaRPr>
                    </a:p>
                    <a:p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+mj-lt"/>
                        </a:rPr>
                        <a:t>Rigid</a:t>
                      </a:r>
                    </a:p>
                    <a:p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</a:tr>
              <a:tr h="768860"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+mj-lt"/>
                        </a:rPr>
                        <a:t>Lesson Evaluation Method</a:t>
                      </a:r>
                      <a:endParaRPr lang="en-US" sz="14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+mj-lt"/>
                        </a:rPr>
                        <a:t>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+mj-lt"/>
                        </a:rPr>
                        <a:t>Administrative</a:t>
                      </a:r>
                      <a:r>
                        <a:rPr lang="en-US" sz="1400" b="0" baseline="0" smtClean="0">
                          <a:latin typeface="+mj-lt"/>
                        </a:rPr>
                        <a:t> </a:t>
                      </a:r>
                      <a:r>
                        <a:rPr lang="en-US" sz="1400" b="0" smtClean="0">
                          <a:latin typeface="+mj-lt"/>
                        </a:rPr>
                        <a:t>approval</a:t>
                      </a:r>
                    </a:p>
                    <a:p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</a:tr>
              <a:tr h="768860"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+mj-lt"/>
                        </a:rPr>
                        <a:t>Relation</a:t>
                      </a:r>
                      <a:r>
                        <a:rPr lang="en-US" sz="1400" b="1" baseline="0" smtClean="0">
                          <a:latin typeface="+mj-lt"/>
                        </a:rPr>
                        <a:t> to students</a:t>
                      </a:r>
                      <a:endParaRPr lang="en-US" sz="14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+mj-lt"/>
                        </a:rPr>
                        <a:t>Student engagement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smtClean="0">
                        <a:latin typeface="+mj-lt"/>
                      </a:endParaRPr>
                    </a:p>
                    <a:p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+mj-lt"/>
                        </a:rPr>
                        <a:t>Remediation</a:t>
                      </a:r>
                    </a:p>
                    <a:p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</a:tr>
              <a:tr h="212392"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+mj-lt"/>
                        </a:rPr>
                        <a:t>Goals</a:t>
                      </a:r>
                      <a:endParaRPr lang="en-US" sz="14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+mj-lt"/>
                        </a:rPr>
                        <a:t>Improving</a:t>
                      </a:r>
                      <a:r>
                        <a:rPr lang="en-US" sz="1400" b="0" baseline="0" smtClean="0">
                          <a:latin typeface="+mj-lt"/>
                        </a:rPr>
                        <a:t> 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+mj-lt"/>
                        </a:rPr>
                        <a:t>Professional development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6800" y="1219200"/>
            <a:ext cx="666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“How is Lesson Study different from traditional lesson planning?”</a:t>
            </a:r>
            <a:endParaRPr lang="en-US" i="1"/>
          </a:p>
        </p:txBody>
      </p:sp>
      <p:sp>
        <p:nvSpPr>
          <p:cNvPr id="12" name="TextBox 11"/>
          <p:cNvSpPr txBox="1"/>
          <p:nvPr/>
        </p:nvSpPr>
        <p:spPr>
          <a:xfrm>
            <a:off x="1143000" y="6477000"/>
            <a:ext cx="3151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Source: Texas Education Agency(TEA) (2016)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986107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Identifying Student Expectations (SE)s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28600" y="63246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524443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$300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The first step of phase 2, Review and Plan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1601661"/>
            <a:ext cx="7566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000" b="1" smtClean="0">
                <a:solidFill>
                  <a:schemeClr val="bg1"/>
                </a:solidFill>
                <a:latin typeface="Arial Black" pitchFamily="34" charset="0"/>
              </a:rPr>
              <a:t>Review, Research, Assessment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81000" y="64008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815977" y="524443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$400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Phase 3 Teach and Observe consists of what three steps?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1563188"/>
            <a:ext cx="756602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5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Teach, Observe, and Data Collection</a:t>
            </a:r>
            <a:endParaRPr lang="en-US" altLang="en-US" sz="55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2400" y="63246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524443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$500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In Texas Lesson Study, educators may repeat these two phases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144777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5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Phase 3: Teach and Observe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5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Phase 4: Reflect and Revise</a:t>
            </a:r>
            <a:endParaRPr lang="en-US" altLang="en-US" sz="45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484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815977" y="144777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5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$100</a:t>
            </a:r>
            <a:endParaRPr lang="en-US" altLang="en-US" sz="45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5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True or False, Lesson Study has been used in Science Education</a:t>
            </a:r>
            <a:endParaRPr lang="en-US" altLang="en-US" sz="45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True! 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2400" y="62484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1139996"/>
            <a:ext cx="75660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$200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Lesson study can be used to promote ______ based learning, where students explore.</a:t>
            </a:r>
            <a:endParaRPr lang="en-US" altLang="en-US" sz="4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Texas Lesson Study Cycle</a:t>
            </a:r>
            <a:endParaRPr lang="en-US"/>
          </a:p>
        </p:txBody>
      </p:sp>
      <p:pic>
        <p:nvPicPr>
          <p:cNvPr id="6" name="Content Placeholder 5" descr="Texas Lesson Study Cy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7156" y="1947324"/>
            <a:ext cx="6169687" cy="4365114"/>
          </a:xfrm>
        </p:spPr>
      </p:pic>
      <p:sp>
        <p:nvSpPr>
          <p:cNvPr id="5" name="TextBox 4"/>
          <p:cNvSpPr txBox="1"/>
          <p:nvPr/>
        </p:nvSpPr>
        <p:spPr>
          <a:xfrm>
            <a:off x="2438400" y="6324600"/>
            <a:ext cx="489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j-lt"/>
              </a:rPr>
              <a:t>Figure 1. The Texas Lesson Study Cycle (TEA, 2016)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Inquiry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2400" y="62484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555221"/>
            <a:ext cx="7566025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$300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True or false: </a:t>
            </a:r>
            <a:r>
              <a:rPr lang="en-US" altLang="en-US" sz="44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Lesson study can not be used to teach non academic science concepts?</a:t>
            </a:r>
            <a:endParaRPr lang="en-US" altLang="en-US" sz="44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False!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3246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678331"/>
            <a:ext cx="75660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$400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True or False: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When using Lesson Study in science, instruction can be cross-curricular?</a:t>
            </a:r>
            <a:endParaRPr lang="en-US" altLang="en-US" sz="44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1478550"/>
            <a:ext cx="75660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True! in fact, whole grade levels can collaborate on a lesson study</a:t>
            </a:r>
            <a:endParaRPr lang="en-US" altLang="en-US" sz="44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3246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832220"/>
            <a:ext cx="75660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$500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True or False: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Science educators are encouraged to share their Lesson Study Research Lessons?</a:t>
            </a:r>
            <a:endParaRPr lang="en-US" altLang="en-US" sz="4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15977" y="801441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True! A goal of the Texas Lesson Study program is to create a network of shared lessons among teachers</a:t>
            </a:r>
            <a:endParaRPr lang="en-US" altLang="en-US" sz="44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28600" y="63246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524443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$100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True or false: ESCs can help campuses with Lesson Study?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1293884"/>
            <a:ext cx="75660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True!</a:t>
            </a:r>
            <a:endParaRPr lang="en-US" altLang="en-US" sz="4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ESCs provide guidance through the use of Lesson Study Facilitators and Program managers</a:t>
            </a:r>
            <a:endParaRPr lang="en-US" altLang="en-US" sz="4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3246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986107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5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$200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5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Where will Lesson Study Plans be published?</a:t>
            </a:r>
            <a:endParaRPr lang="en-US" altLang="en-US" sz="45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Lesson Study+Science→Learning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>
                <a:latin typeface="+mj-lt"/>
              </a:rPr>
              <a:t>As educators we go through </a:t>
            </a:r>
            <a:r>
              <a:rPr lang="en-US" i="1" smtClean="0">
                <a:latin typeface="+mj-lt"/>
              </a:rPr>
              <a:t>a lot </a:t>
            </a:r>
            <a:r>
              <a:rPr lang="en-US" smtClean="0">
                <a:latin typeface="+mj-lt"/>
              </a:rPr>
              <a:t>of professional development.</a:t>
            </a:r>
          </a:p>
          <a:p>
            <a:pPr>
              <a:buNone/>
            </a:pPr>
            <a:r>
              <a:rPr lang="en-US" smtClean="0">
                <a:latin typeface="+mj-lt"/>
              </a:rPr>
              <a:t>How many of you have asked yourself, </a:t>
            </a:r>
            <a:r>
              <a:rPr lang="en-US" i="1" smtClean="0">
                <a:latin typeface="+mj-lt"/>
              </a:rPr>
              <a:t>“how am I going to use the professional development content in my class?”</a:t>
            </a:r>
          </a:p>
          <a:p>
            <a:pPr>
              <a:buNone/>
            </a:pPr>
            <a:r>
              <a:rPr lang="en-US" smtClean="0">
                <a:latin typeface="+mj-lt"/>
              </a:rPr>
              <a:t>As a former high school science educator, I understand.</a:t>
            </a:r>
          </a:p>
          <a:p>
            <a:pPr>
              <a:buNone/>
            </a:pPr>
            <a:r>
              <a:rPr lang="en-US" smtClean="0">
                <a:latin typeface="+mj-lt"/>
              </a:rPr>
              <a:t>In the following slides, I will describe the phases of the Texas Lesson Study Cycle and give you ‘real science classroom’ examples.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The TEA Texas Gateway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28600" y="63246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678331"/>
            <a:ext cx="75660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$300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True or false: You need an account to access Lesson Study resources on the Texas Gateway?</a:t>
            </a:r>
            <a:endParaRPr lang="en-US" altLang="en-US" sz="4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144777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True, but it’s free and really easy to set-up!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63246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555221"/>
            <a:ext cx="7566025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True or false: Teachers should not add videos of their lessons on the Texas Gateway?</a:t>
            </a:r>
            <a:endParaRPr lang="en-US" altLang="en-US" sz="44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986107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False! Videos help others and really showcase your lesson!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2400" y="63246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1016885"/>
            <a:ext cx="756602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$500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True or false: The Lesson Study Plan Proposal doesn’t have a specific format?</a:t>
            </a:r>
            <a:endParaRPr lang="en-US" altLang="en-US" sz="44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1139996"/>
            <a:ext cx="75660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False! The Lesson Study Proposal Plan has a specific format, which we will learn more about next week.</a:t>
            </a:r>
            <a:endParaRPr lang="en-US" altLang="en-US" sz="44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28600" y="63246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5187" y="3048000"/>
            <a:ext cx="5493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Lesson Study!</a:t>
            </a:r>
            <a:endParaRPr lang="en-US" sz="54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524443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One overall goal of Texas Lesson Study is to improve ________, not the teacher.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PROMPT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(RESPONSE)</a:t>
            </a:r>
            <a:endParaRPr lang="en-US" sz="8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Teaching!</a:t>
            </a:r>
            <a:endParaRPr lang="en-US" altLang="en-US" sz="60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2400" y="6324600"/>
            <a:ext cx="139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  <a:hlinkClick r:id="rId2" action="ppaction://hlinksldjump"/>
              </a:rPr>
              <a:t>Game Board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4617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0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2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4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5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9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0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2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3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4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5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6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7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8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9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0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2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3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4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5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6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7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8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9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0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2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1825</TotalTime>
  <Words>3090</Words>
  <Application>Microsoft Office PowerPoint</Application>
  <PresentationFormat>On-screen Show (4:3)</PresentationFormat>
  <Paragraphs>425</Paragraphs>
  <Slides>99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74</vt:i4>
      </vt:variant>
      <vt:variant>
        <vt:lpstr>Slide Titles</vt:lpstr>
      </vt:variant>
      <vt:variant>
        <vt:i4>99</vt:i4>
      </vt:variant>
    </vt:vector>
  </HeadingPairs>
  <TitlesOfParts>
    <vt:vector size="173" baseType="lpstr">
      <vt:lpstr>Flow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34_Default Design</vt:lpstr>
      <vt:lpstr>35_Default Design</vt:lpstr>
      <vt:lpstr>36_Default Design</vt:lpstr>
      <vt:lpstr>37_Default Design</vt:lpstr>
      <vt:lpstr>38_Default Design</vt:lpstr>
      <vt:lpstr>39_Default Design</vt:lpstr>
      <vt:lpstr>40_Default Design</vt:lpstr>
      <vt:lpstr>41_Default Design</vt:lpstr>
      <vt:lpstr>42_Default Design</vt:lpstr>
      <vt:lpstr>43_Default Design</vt:lpstr>
      <vt:lpstr>44_Default Design</vt:lpstr>
      <vt:lpstr>45_Default Design</vt:lpstr>
      <vt:lpstr>46_Default Design</vt:lpstr>
      <vt:lpstr>47_Default Design</vt:lpstr>
      <vt:lpstr>48_Default Design</vt:lpstr>
      <vt:lpstr>49_Default Design</vt:lpstr>
      <vt:lpstr>50_Default Design</vt:lpstr>
      <vt:lpstr>51_Default Design</vt:lpstr>
      <vt:lpstr>52_Default Design</vt:lpstr>
      <vt:lpstr>53_Default Design</vt:lpstr>
      <vt:lpstr>54_Default Design</vt:lpstr>
      <vt:lpstr>55_Default Design</vt:lpstr>
      <vt:lpstr>56_Default Design</vt:lpstr>
      <vt:lpstr>57_Default Design</vt:lpstr>
      <vt:lpstr>58_Default Design</vt:lpstr>
      <vt:lpstr>59_Default Design</vt:lpstr>
      <vt:lpstr>60_Default Design</vt:lpstr>
      <vt:lpstr>61_Default Design</vt:lpstr>
      <vt:lpstr>62_Default Design</vt:lpstr>
      <vt:lpstr>63_Default Design</vt:lpstr>
      <vt:lpstr>64_Default Design</vt:lpstr>
      <vt:lpstr>65_Default Design</vt:lpstr>
      <vt:lpstr>66_Default Design</vt:lpstr>
      <vt:lpstr>67_Default Design</vt:lpstr>
      <vt:lpstr>68_Default Design</vt:lpstr>
      <vt:lpstr>69_Default Design</vt:lpstr>
      <vt:lpstr>70_Default Design</vt:lpstr>
      <vt:lpstr>71_Default Design</vt:lpstr>
      <vt:lpstr>72_Default Design</vt:lpstr>
      <vt:lpstr>Texas Lesson Study Program Session 1: Introduction to Lesson Study</vt:lpstr>
      <vt:lpstr>Workshop Goals</vt:lpstr>
      <vt:lpstr>What is Texas Lesson Study?</vt:lpstr>
      <vt:lpstr>History and Purpose of Lesson Study</vt:lpstr>
      <vt:lpstr>Why teach with Lesson Study?</vt:lpstr>
      <vt:lpstr>Will Lesson Study help my students?</vt:lpstr>
      <vt:lpstr>The Lesson Study Difference...</vt:lpstr>
      <vt:lpstr>The Texas Lesson Study Cycle</vt:lpstr>
      <vt:lpstr>Lesson Study+Science→Learning</vt:lpstr>
      <vt:lpstr>Phase 1: Examine &amp; Identify</vt:lpstr>
      <vt:lpstr>Phase 2: Review &amp; Plan</vt:lpstr>
      <vt:lpstr>Phase 3: Teach &amp; Observe</vt:lpstr>
      <vt:lpstr>Phase 4: Reflect &amp; Revise</vt:lpstr>
      <vt:lpstr>Phase 5: Share &amp; Network</vt:lpstr>
      <vt:lpstr>Now it’s your turn...KWL</vt:lpstr>
      <vt:lpstr>Break Time</vt:lpstr>
      <vt:lpstr>Lesson Study Questions</vt:lpstr>
      <vt:lpstr>Lesson Study Support</vt:lpstr>
      <vt:lpstr>Lesson Study Game Show!</vt:lpstr>
      <vt:lpstr>Texas Lesson Study Summary</vt:lpstr>
      <vt:lpstr>Review of Goals </vt:lpstr>
      <vt:lpstr>Our Next Workshop Session </vt:lpstr>
      <vt:lpstr>Follow-Up Activity</vt:lpstr>
      <vt:lpstr>Questions?</vt:lpstr>
      <vt:lpstr>References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Lesson Study Program</dc:title>
  <dc:creator>Steve</dc:creator>
  <cp:lastModifiedBy>Jaime McQueen</cp:lastModifiedBy>
  <cp:revision>206</cp:revision>
  <dcterms:created xsi:type="dcterms:W3CDTF">2017-05-08T14:36:59Z</dcterms:created>
  <dcterms:modified xsi:type="dcterms:W3CDTF">2018-03-02T21:05:25Z</dcterms:modified>
</cp:coreProperties>
</file>